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5"/>
  </p:notesMasterIdLst>
  <p:sldIdLst>
    <p:sldId id="256" r:id="rId2"/>
    <p:sldId id="259" r:id="rId3"/>
    <p:sldId id="276" r:id="rId4"/>
    <p:sldId id="257" r:id="rId5"/>
    <p:sldId id="258" r:id="rId6"/>
    <p:sldId id="277" r:id="rId7"/>
    <p:sldId id="260" r:id="rId8"/>
    <p:sldId id="282" r:id="rId9"/>
    <p:sldId id="261" r:id="rId10"/>
    <p:sldId id="279" r:id="rId11"/>
    <p:sldId id="262" r:id="rId12"/>
    <p:sldId id="281" r:id="rId13"/>
    <p:sldId id="263" r:id="rId14"/>
  </p:sldIdLst>
  <p:sldSz cx="18288000" cy="10287000"/>
  <p:notesSz cx="6858000" cy="9144000"/>
  <p:embeddedFontLst>
    <p:embeddedFont>
      <p:font typeface="Agrandir" panose="020B0604020202020204" charset="0"/>
      <p:regular r:id="rId16"/>
    </p:embeddedFont>
    <p:embeddedFont>
      <p:font typeface="Agrandir Bold" panose="020B0604020202020204" charset="0"/>
      <p:regular r:id="rId17"/>
    </p:embeddedFont>
    <p:embeddedFont>
      <p:font typeface="Calibri" panose="020F0502020204030204" pitchFamily="34" charset="0"/>
      <p:regular r:id="rId18"/>
      <p:bold r:id="rId19"/>
      <p:italic r:id="rId20"/>
      <p:boldItalic r:id="rId21"/>
    </p:embeddedFont>
    <p:embeddedFont>
      <p:font typeface="Comic Sans MS" panose="030F0702030302020204" pitchFamily="66" charset="0"/>
      <p:regular r:id="rId22"/>
      <p:bold r:id="rId23"/>
      <p:italic r:id="rId24"/>
      <p:boldItalic r:id="rId25"/>
    </p:embeddedFont>
    <p:embeddedFont>
      <p:font typeface="Cooper Black" panose="0208090404030B020404" pitchFamily="18" charset="0"/>
      <p:regular r:id="rId26"/>
    </p:embeddedFont>
    <p:embeddedFont>
      <p:font typeface="Poppins" panose="00000500000000000000"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80194" autoAdjust="0"/>
  </p:normalViewPr>
  <p:slideViewPr>
    <p:cSldViewPr>
      <p:cViewPr varScale="1">
        <p:scale>
          <a:sx n="52" d="100"/>
          <a:sy n="52" d="100"/>
        </p:scale>
        <p:origin x="1157"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74EDC-5CD5-46F4-A0BD-046052178A9C}" type="datetimeFigureOut">
              <a:rPr lang="en-US" smtClean="0"/>
              <a:t>9/29/2022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E6C99-1E9F-4AD6-A855-11724DE97C79}" type="slidenum">
              <a:rPr lang="en-US" smtClean="0"/>
              <a:t>‹#›</a:t>
            </a:fld>
            <a:endParaRPr lang="en-US"/>
          </a:p>
        </p:txBody>
      </p:sp>
    </p:spTree>
    <p:extLst>
      <p:ext uri="{BB962C8B-B14F-4D97-AF65-F5344CB8AC3E}">
        <p14:creationId xmlns:p14="http://schemas.microsoft.com/office/powerpoint/2010/main" val="1604655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i="0" dirty="0">
                <a:solidFill>
                  <a:srgbClr val="202124"/>
                </a:solidFill>
                <a:effectLst/>
                <a:latin typeface="Comic Sans MS" panose="030F0702030302020204" pitchFamily="66" charset="0"/>
              </a:rPr>
              <a:t>2.According to the latest WHO data published in 2018 Coronary Heart Disease Deaths in Bangladesh reached 118,287 or 15.23% of total deaths.</a:t>
            </a:r>
            <a:endParaRPr lang="en-US" sz="1200" i="0" dirty="0">
              <a:solidFill>
                <a:srgbClr val="000000"/>
              </a:solidFill>
              <a:effectLst/>
              <a:latin typeface="Comic Sans MS" panose="030F0702030302020204" pitchFamily="66" charset="0"/>
            </a:endParaRPr>
          </a:p>
          <a:p>
            <a:pPr algn="just"/>
            <a:r>
              <a:rPr lang="en-US" sz="1200" i="0" dirty="0">
                <a:solidFill>
                  <a:srgbClr val="000000"/>
                </a:solidFill>
                <a:effectLst/>
                <a:latin typeface="Comic Sans MS" panose="030F0702030302020204" pitchFamily="66" charset="0"/>
              </a:rPr>
              <a:t>3.Various unhealthy activities are the reason for the increase in the risk of heart disease like high cholesterol, obesity, increase in triglycerides levels, hypertension, etc.</a:t>
            </a:r>
          </a:p>
          <a:p>
            <a:endParaRPr lang="en-US" dirty="0"/>
          </a:p>
        </p:txBody>
      </p:sp>
      <p:sp>
        <p:nvSpPr>
          <p:cNvPr id="4" name="Slide Number Placeholder 3"/>
          <p:cNvSpPr>
            <a:spLocks noGrp="1"/>
          </p:cNvSpPr>
          <p:nvPr>
            <p:ph type="sldNum" sz="quarter" idx="5"/>
          </p:nvPr>
        </p:nvSpPr>
        <p:spPr/>
        <p:txBody>
          <a:bodyPr/>
          <a:lstStyle/>
          <a:p>
            <a:fld id="{ECEE6C99-1E9F-4AD6-A855-11724DE97C79}" type="slidenum">
              <a:rPr lang="en-US" smtClean="0"/>
              <a:t>5</a:t>
            </a:fld>
            <a:endParaRPr lang="en-US"/>
          </a:p>
        </p:txBody>
      </p:sp>
    </p:spTree>
    <p:extLst>
      <p:ext uri="{BB962C8B-B14F-4D97-AF65-F5344CB8AC3E}">
        <p14:creationId xmlns:p14="http://schemas.microsoft.com/office/powerpoint/2010/main" val="331575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E6C99-1E9F-4AD6-A855-11724DE97C79}" type="slidenum">
              <a:rPr lang="en-US" smtClean="0"/>
              <a:t>6</a:t>
            </a:fld>
            <a:endParaRPr lang="en-US"/>
          </a:p>
        </p:txBody>
      </p:sp>
    </p:spTree>
    <p:extLst>
      <p:ext uri="{BB962C8B-B14F-4D97-AF65-F5344CB8AC3E}">
        <p14:creationId xmlns:p14="http://schemas.microsoft.com/office/powerpoint/2010/main" val="3170441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E6C99-1E9F-4AD6-A855-11724DE97C79}" type="slidenum">
              <a:rPr lang="en-US" smtClean="0"/>
              <a:t>9</a:t>
            </a:fld>
            <a:endParaRPr lang="en-US"/>
          </a:p>
        </p:txBody>
      </p:sp>
    </p:spTree>
    <p:extLst>
      <p:ext uri="{BB962C8B-B14F-4D97-AF65-F5344CB8AC3E}">
        <p14:creationId xmlns:p14="http://schemas.microsoft.com/office/powerpoint/2010/main" val="353178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2E0DEE-222A-4EA9-9DAA-4843D04272DA}" type="datetime1">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654C82-7BFB-42E0-886E-38D4556E0249}" type="datetime1">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58E29B-FACD-4CA5-89B7-13587AFC6DFF}" type="datetime1">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6BD82F-4834-489C-AE64-F58DA08F63D9}" type="datetime1">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D21C91-F493-441F-AD83-B9F03ED30F41}" type="datetime1">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EFF1D4-7345-4CD4-BDFD-DDCA69827911}" type="datetime1">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7D60F1-5DC9-4223-A6E0-C030EF7B0CA9}" type="datetime1">
              <a:rPr lang="en-US" smtClean="0"/>
              <a:t>9/29/2022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CAFAAB-974E-46A2-A648-28524A136200}" type="datetime1">
              <a:rPr lang="en-US" smtClean="0"/>
              <a:t>9/29/2022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10151C-CB62-498E-8253-33F7EF267A03}" type="datetime1">
              <a:rPr lang="en-US" smtClean="0"/>
              <a:t>9/29/2022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B76211-CDCC-46F0-B451-3C7C921C153B}" type="datetime1">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F44E85-6EB6-4940-962C-1A4D16AADCA6}" type="datetime1">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41270-C137-4F1E-A9C1-1BEE6A2D1342}" type="datetime1">
              <a:rPr lang="en-US" smtClean="0"/>
              <a:t>9/29/2022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9.jpg"/><Relationship Id="rId2" Type="http://schemas.openxmlformats.org/officeDocument/2006/relationships/image" Target="../media/image3.gif"/><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gif"/><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0.gif"/><Relationship Id="rId4" Type="http://schemas.openxmlformats.org/officeDocument/2006/relationships/image" Target="../media/image2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sp>
        <p:nvSpPr>
          <p:cNvPr id="4" name="TextBox 4"/>
          <p:cNvSpPr txBox="1"/>
          <p:nvPr/>
        </p:nvSpPr>
        <p:spPr>
          <a:xfrm>
            <a:off x="2362200" y="5916633"/>
            <a:ext cx="14601092" cy="1671804"/>
          </a:xfrm>
          <a:prstGeom prst="rect">
            <a:avLst/>
          </a:prstGeom>
        </p:spPr>
        <p:txBody>
          <a:bodyPr wrap="square" lIns="0" tIns="0" rIns="0" bIns="0" rtlCol="0" anchor="t">
            <a:spAutoFit/>
          </a:bodyPr>
          <a:lstStyle/>
          <a:p>
            <a:pPr algn="ctr">
              <a:lnSpc>
                <a:spcPts val="13750"/>
              </a:lnSpc>
            </a:pPr>
            <a:r>
              <a:rPr lang="en-US" sz="10000" dirty="0">
                <a:solidFill>
                  <a:srgbClr val="2B2B2B"/>
                </a:solidFill>
                <a:latin typeface="Agrandir"/>
              </a:rPr>
              <a:t>Heart Failure Prediction</a:t>
            </a:r>
          </a:p>
        </p:txBody>
      </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
        <p:nvSpPr>
          <p:cNvPr id="8" name="TextBox 4">
            <a:extLst>
              <a:ext uri="{FF2B5EF4-FFF2-40B4-BE49-F238E27FC236}">
                <a16:creationId xmlns:a16="http://schemas.microsoft.com/office/drawing/2014/main" id="{82A86C45-EDD0-0E41-469C-EA467EFE8244}"/>
              </a:ext>
            </a:extLst>
          </p:cNvPr>
          <p:cNvSpPr txBox="1"/>
          <p:nvPr/>
        </p:nvSpPr>
        <p:spPr>
          <a:xfrm>
            <a:off x="3000870" y="1945703"/>
            <a:ext cx="12286259" cy="3539430"/>
          </a:xfrm>
          <a:prstGeom prst="rect">
            <a:avLst/>
          </a:prstGeom>
        </p:spPr>
        <p:txBody>
          <a:bodyPr lIns="0" tIns="0" rIns="0" bIns="0" rtlCol="0" anchor="t">
            <a:spAutoFit/>
          </a:bodyPr>
          <a:lstStyle/>
          <a:p>
            <a:pPr algn="ctr">
              <a:lnSpc>
                <a:spcPts val="13750"/>
              </a:lnSpc>
            </a:pPr>
            <a:r>
              <a:rPr lang="en-US" sz="12500" dirty="0">
                <a:solidFill>
                  <a:srgbClr val="2B2B2B"/>
                </a:solidFill>
                <a:latin typeface="Cooper Black" panose="0208090404030B020404" pitchFamily="18" charset="0"/>
              </a:rPr>
              <a:t>Presentation </a:t>
            </a:r>
          </a:p>
          <a:p>
            <a:pPr algn="ctr">
              <a:lnSpc>
                <a:spcPts val="13750"/>
              </a:lnSpc>
            </a:pPr>
            <a:r>
              <a:rPr lang="en-US" sz="12500" dirty="0">
                <a:solidFill>
                  <a:srgbClr val="2B2B2B"/>
                </a:solidFill>
                <a:latin typeface="Cooper Black" panose="0208090404030B020404" pitchFamily="18" charset="0"/>
              </a:rPr>
              <a:t>On</a:t>
            </a:r>
          </a:p>
        </p:txBody>
      </p:sp>
      <p:pic>
        <p:nvPicPr>
          <p:cNvPr id="10" name="Picture 9">
            <a:extLst>
              <a:ext uri="{FF2B5EF4-FFF2-40B4-BE49-F238E27FC236}">
                <a16:creationId xmlns:a16="http://schemas.microsoft.com/office/drawing/2014/main" id="{EDA1C18A-83FB-F4AA-11E7-145C9067EF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954" y="719067"/>
            <a:ext cx="1937331" cy="1937331"/>
          </a:xfrm>
          <a:prstGeom prst="rect">
            <a:avLst/>
          </a:prstGeom>
        </p:spPr>
      </p:pic>
      <p:sp>
        <p:nvSpPr>
          <p:cNvPr id="3" name="Date Placeholder 2">
            <a:extLst>
              <a:ext uri="{FF2B5EF4-FFF2-40B4-BE49-F238E27FC236}">
                <a16:creationId xmlns:a16="http://schemas.microsoft.com/office/drawing/2014/main" id="{0A24C1A1-203B-36A1-6834-757508078F75}"/>
              </a:ext>
            </a:extLst>
          </p:cNvPr>
          <p:cNvSpPr>
            <a:spLocks noGrp="1"/>
          </p:cNvSpPr>
          <p:nvPr>
            <p:ph type="dt" sz="half" idx="10"/>
          </p:nvPr>
        </p:nvSpPr>
        <p:spPr/>
        <p:txBody>
          <a:bodyPr/>
          <a:lstStyle/>
          <a:p>
            <a:fld id="{79D2BBB2-C684-4CED-8630-5BD04FA30746}" type="datetime1">
              <a:rPr lang="en-US" smtClean="0"/>
              <a:t>9/29/2022</a:t>
            </a:fld>
            <a:endParaRPr lang="en-US"/>
          </a:p>
        </p:txBody>
      </p:sp>
      <p:sp>
        <p:nvSpPr>
          <p:cNvPr id="5" name="Slide Number Placeholder 4">
            <a:extLst>
              <a:ext uri="{FF2B5EF4-FFF2-40B4-BE49-F238E27FC236}">
                <a16:creationId xmlns:a16="http://schemas.microsoft.com/office/drawing/2014/main" id="{B84782C3-42EB-6A4C-4210-F0317320FD3D}"/>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991600" y="990737"/>
            <a:ext cx="6219145" cy="1049005"/>
          </a:xfrm>
          <a:prstGeom prst="rect">
            <a:avLst/>
          </a:prstGeom>
        </p:spPr>
        <p:txBody>
          <a:bodyPr lIns="0" tIns="0" rIns="0" bIns="0" rtlCol="0" anchor="t">
            <a:spAutoFit/>
          </a:bodyPr>
          <a:lstStyle/>
          <a:p>
            <a:pPr marL="0" lvl="0" indent="0">
              <a:lnSpc>
                <a:spcPts val="8399"/>
              </a:lnSpc>
              <a:spcBef>
                <a:spcPct val="0"/>
              </a:spcBef>
            </a:pPr>
            <a:r>
              <a:rPr lang="en-US" sz="6999" u="none" dirty="0">
                <a:solidFill>
                  <a:srgbClr val="2B2B2B"/>
                </a:solidFill>
                <a:latin typeface="Agrandir"/>
              </a:rPr>
              <a:t>Outlier</a:t>
            </a:r>
          </a:p>
        </p:txBody>
      </p:sp>
      <p:pic>
        <p:nvPicPr>
          <p:cNvPr id="5" name="Picture 5"/>
          <p:cNvPicPr>
            <a:picLocks noChangeAspect="1"/>
          </p:cNvPicPr>
          <p:nvPr/>
        </p:nvPicPr>
        <p:blipFill>
          <a:blip r:embed="rId2">
            <a:alphaModFix amt="50000"/>
          </a:blip>
          <a:srcRect/>
          <a:stretch>
            <a:fillRect/>
          </a:stretch>
        </p:blipFill>
        <p:spPr>
          <a:xfrm>
            <a:off x="-2868523" y="2438918"/>
            <a:ext cx="10541077" cy="10522453"/>
          </a:xfrm>
          <a:prstGeom prst="rect">
            <a:avLst/>
          </a:prstGeom>
        </p:spPr>
      </p:pic>
      <p:pic>
        <p:nvPicPr>
          <p:cNvPr id="6" name="Picture 6"/>
          <p:cNvPicPr>
            <a:picLocks noChangeAspect="1"/>
          </p:cNvPicPr>
          <p:nvPr/>
        </p:nvPicPr>
        <p:blipFill>
          <a:blip r:embed="rId3"/>
          <a:srcRect/>
          <a:stretch>
            <a:fillRect/>
          </a:stretch>
        </p:blipFill>
        <p:spPr>
          <a:xfrm>
            <a:off x="-3463659" y="-599139"/>
            <a:ext cx="5865675" cy="5231058"/>
          </a:xfrm>
          <a:prstGeom prst="rect">
            <a:avLst/>
          </a:prstGeom>
        </p:spPr>
      </p:pic>
      <p:pic>
        <p:nvPicPr>
          <p:cNvPr id="1026" name="Picture 2">
            <a:extLst>
              <a:ext uri="{FF2B5EF4-FFF2-40B4-BE49-F238E27FC236}">
                <a16:creationId xmlns:a16="http://schemas.microsoft.com/office/drawing/2014/main" id="{DB95C34B-91B5-8CFB-2BC7-C76084C59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162300"/>
            <a:ext cx="8706868" cy="55911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69BC0FE-CA2D-3A5B-3EE3-488F3026E7C6}"/>
              </a:ext>
            </a:extLst>
          </p:cNvPr>
          <p:cNvSpPr>
            <a:spLocks noGrp="1"/>
          </p:cNvSpPr>
          <p:nvPr>
            <p:ph type="dt" sz="half" idx="10"/>
          </p:nvPr>
        </p:nvSpPr>
        <p:spPr/>
        <p:txBody>
          <a:bodyPr/>
          <a:lstStyle/>
          <a:p>
            <a:fld id="{1D3FB6DB-DA83-4A65-9D7F-DE66EC12A68E}" type="datetime1">
              <a:rPr lang="en-US" smtClean="0"/>
              <a:t>9/29/2022</a:t>
            </a:fld>
            <a:endParaRPr lang="en-US"/>
          </a:p>
        </p:txBody>
      </p:sp>
      <p:sp>
        <p:nvSpPr>
          <p:cNvPr id="3" name="Slide Number Placeholder 2">
            <a:extLst>
              <a:ext uri="{FF2B5EF4-FFF2-40B4-BE49-F238E27FC236}">
                <a16:creationId xmlns:a16="http://schemas.microsoft.com/office/drawing/2014/main" id="{D1C53679-2B6E-F22E-94BA-E96BCDF179E5}"/>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857768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4" name="TextBox 4"/>
          <p:cNvSpPr txBox="1"/>
          <p:nvPr/>
        </p:nvSpPr>
        <p:spPr>
          <a:xfrm>
            <a:off x="8458200" y="1914415"/>
            <a:ext cx="6219145" cy="1049005"/>
          </a:xfrm>
          <a:prstGeom prst="rect">
            <a:avLst/>
          </a:prstGeom>
        </p:spPr>
        <p:txBody>
          <a:bodyPr lIns="0" tIns="0" rIns="0" bIns="0" rtlCol="0" anchor="t">
            <a:spAutoFit/>
          </a:bodyPr>
          <a:lstStyle/>
          <a:p>
            <a:pPr marL="0" lvl="0" indent="0">
              <a:lnSpc>
                <a:spcPts val="8399"/>
              </a:lnSpc>
              <a:spcBef>
                <a:spcPct val="0"/>
              </a:spcBef>
            </a:pPr>
            <a:r>
              <a:rPr lang="en-US" sz="6999" u="none" dirty="0">
                <a:solidFill>
                  <a:srgbClr val="2B2B2B"/>
                </a:solidFill>
                <a:latin typeface="Agrandir"/>
              </a:rPr>
              <a:t>Result</a:t>
            </a:r>
          </a:p>
        </p:txBody>
      </p:sp>
      <p:pic>
        <p:nvPicPr>
          <p:cNvPr id="5" name="Picture 5"/>
          <p:cNvPicPr>
            <a:picLocks noChangeAspect="1"/>
          </p:cNvPicPr>
          <p:nvPr/>
        </p:nvPicPr>
        <p:blipFill>
          <a:blip r:embed="rId2">
            <a:alphaModFix amt="50000"/>
          </a:blip>
          <a:srcRect/>
          <a:stretch>
            <a:fillRect/>
          </a:stretch>
        </p:blipFill>
        <p:spPr>
          <a:xfrm>
            <a:off x="-2868523" y="2438918"/>
            <a:ext cx="10541077" cy="10522453"/>
          </a:xfrm>
          <a:prstGeom prst="rect">
            <a:avLst/>
          </a:prstGeom>
        </p:spPr>
      </p:pic>
      <p:pic>
        <p:nvPicPr>
          <p:cNvPr id="6" name="Picture 6"/>
          <p:cNvPicPr>
            <a:picLocks noChangeAspect="1"/>
          </p:cNvPicPr>
          <p:nvPr/>
        </p:nvPicPr>
        <p:blipFill>
          <a:blip r:embed="rId3"/>
          <a:srcRect/>
          <a:stretch>
            <a:fillRect/>
          </a:stretch>
        </p:blipFill>
        <p:spPr>
          <a:xfrm>
            <a:off x="-3463659" y="-599139"/>
            <a:ext cx="5865675" cy="5231058"/>
          </a:xfrm>
          <a:prstGeom prst="rect">
            <a:avLst/>
          </a:prstGeom>
        </p:spPr>
      </p:pic>
      <p:graphicFrame>
        <p:nvGraphicFramePr>
          <p:cNvPr id="8" name="Table 8">
            <a:extLst>
              <a:ext uri="{FF2B5EF4-FFF2-40B4-BE49-F238E27FC236}">
                <a16:creationId xmlns:a16="http://schemas.microsoft.com/office/drawing/2014/main" id="{F850F434-39E1-BE2B-77E7-CB6C1EEC09DC}"/>
              </a:ext>
            </a:extLst>
          </p:cNvPr>
          <p:cNvGraphicFramePr>
            <a:graphicFrameLocks noGrp="1"/>
          </p:cNvGraphicFramePr>
          <p:nvPr>
            <p:extLst>
              <p:ext uri="{D42A27DB-BD31-4B8C-83A1-F6EECF244321}">
                <p14:modId xmlns:p14="http://schemas.microsoft.com/office/powerpoint/2010/main" val="2513541298"/>
              </p:ext>
            </p:extLst>
          </p:nvPr>
        </p:nvGraphicFramePr>
        <p:xfrm>
          <a:off x="3733800" y="3848100"/>
          <a:ext cx="12420600" cy="3999980"/>
        </p:xfrm>
        <a:graphic>
          <a:graphicData uri="http://schemas.openxmlformats.org/drawingml/2006/table">
            <a:tbl>
              <a:tblPr firstRow="1" bandRow="1">
                <a:tableStyleId>{5C22544A-7EE6-4342-B048-85BDC9FD1C3A}</a:tableStyleId>
              </a:tblPr>
              <a:tblGrid>
                <a:gridCol w="2484120">
                  <a:extLst>
                    <a:ext uri="{9D8B030D-6E8A-4147-A177-3AD203B41FA5}">
                      <a16:colId xmlns:a16="http://schemas.microsoft.com/office/drawing/2014/main" val="1170819169"/>
                    </a:ext>
                  </a:extLst>
                </a:gridCol>
                <a:gridCol w="2484120">
                  <a:extLst>
                    <a:ext uri="{9D8B030D-6E8A-4147-A177-3AD203B41FA5}">
                      <a16:colId xmlns:a16="http://schemas.microsoft.com/office/drawing/2014/main" val="1061634430"/>
                    </a:ext>
                  </a:extLst>
                </a:gridCol>
                <a:gridCol w="2484120">
                  <a:extLst>
                    <a:ext uri="{9D8B030D-6E8A-4147-A177-3AD203B41FA5}">
                      <a16:colId xmlns:a16="http://schemas.microsoft.com/office/drawing/2014/main" val="3828043575"/>
                    </a:ext>
                  </a:extLst>
                </a:gridCol>
                <a:gridCol w="2484120">
                  <a:extLst>
                    <a:ext uri="{9D8B030D-6E8A-4147-A177-3AD203B41FA5}">
                      <a16:colId xmlns:a16="http://schemas.microsoft.com/office/drawing/2014/main" val="4246662009"/>
                    </a:ext>
                  </a:extLst>
                </a:gridCol>
                <a:gridCol w="2484120">
                  <a:extLst>
                    <a:ext uri="{9D8B030D-6E8A-4147-A177-3AD203B41FA5}">
                      <a16:colId xmlns:a16="http://schemas.microsoft.com/office/drawing/2014/main" val="3107773486"/>
                    </a:ext>
                  </a:extLst>
                </a:gridCol>
              </a:tblGrid>
              <a:tr h="799996">
                <a:tc>
                  <a:txBody>
                    <a:bodyPr/>
                    <a:lstStyle/>
                    <a:p>
                      <a:pPr algn="ctr"/>
                      <a:r>
                        <a:rPr lang="en-US" sz="2400" dirty="0"/>
                        <a:t>Model</a:t>
                      </a:r>
                    </a:p>
                  </a:txBody>
                  <a:tcPr/>
                </a:tc>
                <a:tc>
                  <a:txBody>
                    <a:bodyPr/>
                    <a:lstStyle/>
                    <a:p>
                      <a:pPr algn="ctr"/>
                      <a:r>
                        <a:rPr lang="en-US" sz="2400" dirty="0"/>
                        <a:t>Accuracy</a:t>
                      </a:r>
                    </a:p>
                  </a:txBody>
                  <a:tcPr/>
                </a:tc>
                <a:tc>
                  <a:txBody>
                    <a:bodyPr/>
                    <a:lstStyle/>
                    <a:p>
                      <a:pPr algn="ctr"/>
                      <a:r>
                        <a:rPr lang="en-US" sz="2400" dirty="0"/>
                        <a:t>Precision</a:t>
                      </a:r>
                    </a:p>
                  </a:txBody>
                  <a:tcPr/>
                </a:tc>
                <a:tc>
                  <a:txBody>
                    <a:bodyPr/>
                    <a:lstStyle/>
                    <a:p>
                      <a:pPr algn="ctr"/>
                      <a:r>
                        <a:rPr lang="en-US" sz="2400" dirty="0"/>
                        <a:t>Recall</a:t>
                      </a:r>
                    </a:p>
                  </a:txBody>
                  <a:tcPr/>
                </a:tc>
                <a:tc>
                  <a:txBody>
                    <a:bodyPr/>
                    <a:lstStyle/>
                    <a:p>
                      <a:pPr algn="ctr"/>
                      <a:r>
                        <a:rPr lang="en-US" sz="2400" dirty="0"/>
                        <a:t>F1-score</a:t>
                      </a:r>
                    </a:p>
                  </a:txBody>
                  <a:tcPr/>
                </a:tc>
                <a:extLst>
                  <a:ext uri="{0D108BD9-81ED-4DB2-BD59-A6C34878D82A}">
                    <a16:rowId xmlns:a16="http://schemas.microsoft.com/office/drawing/2014/main" val="3928873870"/>
                  </a:ext>
                </a:extLst>
              </a:tr>
              <a:tr h="799996">
                <a:tc>
                  <a:txBody>
                    <a:bodyPr/>
                    <a:lstStyle/>
                    <a:p>
                      <a:r>
                        <a:rPr lang="en-US" dirty="0"/>
                        <a:t>Logistic Regression</a:t>
                      </a:r>
                    </a:p>
                  </a:txBody>
                  <a:tcPr/>
                </a:tc>
                <a:tc>
                  <a:txBody>
                    <a:bodyPr/>
                    <a:lstStyle/>
                    <a:p>
                      <a:r>
                        <a:rPr lang="en-US" dirty="0"/>
                        <a:t>90%</a:t>
                      </a:r>
                    </a:p>
                  </a:txBody>
                  <a:tcPr/>
                </a:tc>
                <a:tc>
                  <a:txBody>
                    <a:bodyPr/>
                    <a:lstStyle/>
                    <a:p>
                      <a:r>
                        <a:rPr lang="en-US" dirty="0"/>
                        <a:t>0 </a:t>
                      </a:r>
                      <a:r>
                        <a:rPr lang="en-US" dirty="0">
                          <a:sym typeface="Wingdings" panose="05000000000000000000" pitchFamily="2" charset="2"/>
                        </a:rPr>
                        <a:t> 0.88</a:t>
                      </a:r>
                    </a:p>
                    <a:p>
                      <a:r>
                        <a:rPr lang="en-US" dirty="0">
                          <a:sym typeface="Wingdings" panose="05000000000000000000" pitchFamily="2" charset="2"/>
                        </a:rPr>
                        <a:t>1  0.95</a:t>
                      </a:r>
                      <a:endParaRPr lang="en-US" dirty="0"/>
                    </a:p>
                  </a:txBody>
                  <a:tcPr/>
                </a:tc>
                <a:tc>
                  <a:txBody>
                    <a:bodyPr/>
                    <a:lstStyle/>
                    <a:p>
                      <a:r>
                        <a:rPr lang="en-US" dirty="0"/>
                        <a:t>0 </a:t>
                      </a:r>
                      <a:r>
                        <a:rPr lang="en-US" dirty="0">
                          <a:sym typeface="Wingdings" panose="05000000000000000000" pitchFamily="2" charset="2"/>
                        </a:rPr>
                        <a:t> 0.79</a:t>
                      </a:r>
                    </a:p>
                    <a:p>
                      <a:r>
                        <a:rPr lang="en-US" dirty="0">
                          <a:sym typeface="Wingdings" panose="05000000000000000000" pitchFamily="2" charset="2"/>
                        </a:rPr>
                        <a:t>1  0.78</a:t>
                      </a:r>
                      <a:endParaRPr lang="en-US" dirty="0"/>
                    </a:p>
                  </a:txBody>
                  <a:tcPr/>
                </a:tc>
                <a:tc>
                  <a:txBody>
                    <a:bodyPr/>
                    <a:lstStyle/>
                    <a:p>
                      <a:r>
                        <a:rPr lang="en-US" dirty="0"/>
                        <a:t>0 </a:t>
                      </a:r>
                      <a:r>
                        <a:rPr lang="en-US" dirty="0">
                          <a:sym typeface="Wingdings" panose="05000000000000000000" pitchFamily="2" charset="2"/>
                        </a:rPr>
                        <a:t> 0.92</a:t>
                      </a:r>
                    </a:p>
                    <a:p>
                      <a:r>
                        <a:rPr lang="en-US" dirty="0">
                          <a:sym typeface="Wingdings" panose="05000000000000000000" pitchFamily="2" charset="2"/>
                        </a:rPr>
                        <a:t>1  0.86</a:t>
                      </a:r>
                      <a:endParaRPr lang="en-US" dirty="0"/>
                    </a:p>
                  </a:txBody>
                  <a:tcPr/>
                </a:tc>
                <a:extLst>
                  <a:ext uri="{0D108BD9-81ED-4DB2-BD59-A6C34878D82A}">
                    <a16:rowId xmlns:a16="http://schemas.microsoft.com/office/drawing/2014/main" val="4134790878"/>
                  </a:ext>
                </a:extLst>
              </a:tr>
              <a:tr h="799996">
                <a:tc>
                  <a:txBody>
                    <a:bodyPr/>
                    <a:lstStyle/>
                    <a:p>
                      <a:r>
                        <a:rPr lang="en-US" dirty="0"/>
                        <a:t>Decision Tree</a:t>
                      </a:r>
                    </a:p>
                  </a:txBody>
                  <a:tcPr/>
                </a:tc>
                <a:tc>
                  <a:txBody>
                    <a:bodyPr/>
                    <a:lstStyle/>
                    <a:p>
                      <a:r>
                        <a:rPr lang="en-US" dirty="0"/>
                        <a:t>81.67%</a:t>
                      </a:r>
                    </a:p>
                  </a:txBody>
                  <a:tcPr/>
                </a:tc>
                <a:tc>
                  <a:txBody>
                    <a:bodyPr/>
                    <a:lstStyle/>
                    <a:p>
                      <a:r>
                        <a:rPr lang="en-US" dirty="0"/>
                        <a:t>0 </a:t>
                      </a:r>
                      <a:r>
                        <a:rPr lang="en-US" dirty="0">
                          <a:sym typeface="Wingdings" panose="05000000000000000000" pitchFamily="2" charset="2"/>
                        </a:rPr>
                        <a:t>0.84</a:t>
                      </a:r>
                    </a:p>
                    <a:p>
                      <a:r>
                        <a:rPr lang="en-US" dirty="0">
                          <a:sym typeface="Wingdings" panose="05000000000000000000" pitchFamily="2" charset="2"/>
                        </a:rPr>
                        <a:t>1 0.77</a:t>
                      </a:r>
                      <a:endParaRPr lang="en-US" dirty="0"/>
                    </a:p>
                  </a:txBody>
                  <a:tcPr/>
                </a:tc>
                <a:tc>
                  <a:txBody>
                    <a:bodyPr/>
                    <a:lstStyle/>
                    <a:p>
                      <a:r>
                        <a:rPr lang="en-US" dirty="0"/>
                        <a:t>0 </a:t>
                      </a:r>
                      <a:r>
                        <a:rPr lang="en-US" dirty="0">
                          <a:sym typeface="Wingdings" panose="05000000000000000000" pitchFamily="2" charset="2"/>
                        </a:rPr>
                        <a:t>0.86</a:t>
                      </a:r>
                    </a:p>
                    <a:p>
                      <a:r>
                        <a:rPr lang="en-US" dirty="0">
                          <a:sym typeface="Wingdings" panose="05000000000000000000" pitchFamily="2" charset="2"/>
                        </a:rPr>
                        <a:t>1 0.74</a:t>
                      </a:r>
                      <a:endParaRPr lang="en-US" dirty="0"/>
                    </a:p>
                  </a:txBody>
                  <a:tcPr/>
                </a:tc>
                <a:tc>
                  <a:txBody>
                    <a:bodyPr/>
                    <a:lstStyle/>
                    <a:p>
                      <a:r>
                        <a:rPr lang="en-US" dirty="0"/>
                        <a:t>0 </a:t>
                      </a:r>
                      <a:r>
                        <a:rPr lang="en-US" dirty="0">
                          <a:sym typeface="Wingdings" panose="05000000000000000000" pitchFamily="2" charset="2"/>
                        </a:rPr>
                        <a:t>0.85</a:t>
                      </a:r>
                    </a:p>
                    <a:p>
                      <a:r>
                        <a:rPr lang="en-US" dirty="0">
                          <a:sym typeface="Wingdings" panose="05000000000000000000" pitchFamily="2" charset="2"/>
                        </a:rPr>
                        <a:t>1 0.76</a:t>
                      </a:r>
                      <a:endParaRPr lang="en-US" dirty="0"/>
                    </a:p>
                  </a:txBody>
                  <a:tcPr/>
                </a:tc>
                <a:extLst>
                  <a:ext uri="{0D108BD9-81ED-4DB2-BD59-A6C34878D82A}">
                    <a16:rowId xmlns:a16="http://schemas.microsoft.com/office/drawing/2014/main" val="2300843220"/>
                  </a:ext>
                </a:extLst>
              </a:tr>
              <a:tr h="799996">
                <a:tc>
                  <a:txBody>
                    <a:bodyPr/>
                    <a:lstStyle/>
                    <a:p>
                      <a:r>
                        <a:rPr lang="en-US" dirty="0"/>
                        <a:t>Support Vector Machine</a:t>
                      </a:r>
                    </a:p>
                  </a:txBody>
                  <a:tcPr/>
                </a:tc>
                <a:tc>
                  <a:txBody>
                    <a:bodyPr/>
                    <a:lstStyle/>
                    <a:p>
                      <a:r>
                        <a:rPr lang="en-US" dirty="0"/>
                        <a:t>80%</a:t>
                      </a:r>
                    </a:p>
                  </a:txBody>
                  <a:tcPr/>
                </a:tc>
                <a:tc>
                  <a:txBody>
                    <a:bodyPr/>
                    <a:lstStyle/>
                    <a:p>
                      <a:r>
                        <a:rPr lang="en-US" dirty="0"/>
                        <a:t>0 </a:t>
                      </a:r>
                      <a:r>
                        <a:rPr lang="en-US" dirty="0">
                          <a:sym typeface="Wingdings" panose="05000000000000000000" pitchFamily="2" charset="2"/>
                        </a:rPr>
                        <a:t>0.78</a:t>
                      </a:r>
                    </a:p>
                    <a:p>
                      <a:r>
                        <a:rPr lang="en-US" dirty="0">
                          <a:sym typeface="Wingdings" panose="05000000000000000000" pitchFamily="2" charset="2"/>
                        </a:rPr>
                        <a:t>1 0.87</a:t>
                      </a:r>
                      <a:endParaRPr lang="en-US" dirty="0"/>
                    </a:p>
                  </a:txBody>
                  <a:tcPr/>
                </a:tc>
                <a:tc>
                  <a:txBody>
                    <a:bodyPr/>
                    <a:lstStyle/>
                    <a:p>
                      <a:r>
                        <a:rPr lang="en-US" dirty="0"/>
                        <a:t>0 </a:t>
                      </a:r>
                      <a:r>
                        <a:rPr lang="en-US" dirty="0">
                          <a:sym typeface="Wingdings" panose="05000000000000000000" pitchFamily="2" charset="2"/>
                        </a:rPr>
                        <a:t>0.95</a:t>
                      </a:r>
                    </a:p>
                    <a:p>
                      <a:r>
                        <a:rPr lang="en-US" dirty="0">
                          <a:sym typeface="Wingdings" panose="05000000000000000000" pitchFamily="2" charset="2"/>
                        </a:rPr>
                        <a:t>1 0.57</a:t>
                      </a:r>
                      <a:endParaRPr lang="en-US" dirty="0"/>
                    </a:p>
                  </a:txBody>
                  <a:tcPr/>
                </a:tc>
                <a:tc>
                  <a:txBody>
                    <a:bodyPr/>
                    <a:lstStyle/>
                    <a:p>
                      <a:r>
                        <a:rPr lang="en-US" dirty="0"/>
                        <a:t>0 </a:t>
                      </a:r>
                      <a:r>
                        <a:rPr lang="en-US" dirty="0">
                          <a:sym typeface="Wingdings" panose="05000000000000000000" pitchFamily="2" charset="2"/>
                        </a:rPr>
                        <a:t>0.85</a:t>
                      </a:r>
                    </a:p>
                    <a:p>
                      <a:r>
                        <a:rPr lang="en-US" dirty="0">
                          <a:sym typeface="Wingdings" panose="05000000000000000000" pitchFamily="2" charset="2"/>
                        </a:rPr>
                        <a:t>1 0.67</a:t>
                      </a:r>
                      <a:endParaRPr lang="en-US" dirty="0"/>
                    </a:p>
                  </a:txBody>
                  <a:tcPr/>
                </a:tc>
                <a:extLst>
                  <a:ext uri="{0D108BD9-81ED-4DB2-BD59-A6C34878D82A}">
                    <a16:rowId xmlns:a16="http://schemas.microsoft.com/office/drawing/2014/main" val="3481617637"/>
                  </a:ext>
                </a:extLst>
              </a:tr>
              <a:tr h="799996">
                <a:tc>
                  <a:txBody>
                    <a:bodyPr/>
                    <a:lstStyle/>
                    <a:p>
                      <a:r>
                        <a:rPr lang="en-US" dirty="0"/>
                        <a:t>Random Forest</a:t>
                      </a:r>
                    </a:p>
                  </a:txBody>
                  <a:tcPr/>
                </a:tc>
                <a:tc>
                  <a:txBody>
                    <a:bodyPr/>
                    <a:lstStyle/>
                    <a:p>
                      <a:r>
                        <a:rPr lang="en-US" dirty="0"/>
                        <a:t>86.67%</a:t>
                      </a:r>
                    </a:p>
                  </a:txBody>
                  <a:tcPr/>
                </a:tc>
                <a:tc>
                  <a:txBody>
                    <a:bodyPr/>
                    <a:lstStyle/>
                    <a:p>
                      <a:r>
                        <a:rPr lang="en-US" dirty="0"/>
                        <a:t>0 </a:t>
                      </a:r>
                      <a:r>
                        <a:rPr lang="en-US" dirty="0">
                          <a:sym typeface="Wingdings" panose="05000000000000000000" pitchFamily="2" charset="2"/>
                        </a:rPr>
                        <a:t>0.84</a:t>
                      </a:r>
                    </a:p>
                    <a:p>
                      <a:r>
                        <a:rPr lang="en-US" dirty="0">
                          <a:sym typeface="Wingdings" panose="05000000000000000000" pitchFamily="2" charset="2"/>
                        </a:rPr>
                        <a:t>1 0.94</a:t>
                      </a:r>
                      <a:endParaRPr lang="en-US" dirty="0"/>
                    </a:p>
                  </a:txBody>
                  <a:tcPr/>
                </a:tc>
                <a:tc>
                  <a:txBody>
                    <a:bodyPr/>
                    <a:lstStyle/>
                    <a:p>
                      <a:r>
                        <a:rPr lang="en-US" dirty="0"/>
                        <a:t>0 </a:t>
                      </a:r>
                      <a:r>
                        <a:rPr lang="en-US" dirty="0">
                          <a:sym typeface="Wingdings" panose="05000000000000000000" pitchFamily="2" charset="2"/>
                        </a:rPr>
                        <a:t>0.97</a:t>
                      </a:r>
                    </a:p>
                    <a:p>
                      <a:r>
                        <a:rPr lang="en-US" dirty="0">
                          <a:sym typeface="Wingdings" panose="05000000000000000000" pitchFamily="2" charset="2"/>
                        </a:rPr>
                        <a:t>1 0.70</a:t>
                      </a:r>
                      <a:endParaRPr lang="en-US" dirty="0"/>
                    </a:p>
                  </a:txBody>
                  <a:tcPr/>
                </a:tc>
                <a:tc>
                  <a:txBody>
                    <a:bodyPr/>
                    <a:lstStyle/>
                    <a:p>
                      <a:r>
                        <a:rPr lang="en-US" dirty="0"/>
                        <a:t>0 </a:t>
                      </a:r>
                      <a:r>
                        <a:rPr lang="en-US" dirty="0">
                          <a:sym typeface="Wingdings" panose="05000000000000000000" pitchFamily="2" charset="2"/>
                        </a:rPr>
                        <a:t>0.90</a:t>
                      </a:r>
                    </a:p>
                    <a:p>
                      <a:r>
                        <a:rPr lang="en-US" dirty="0">
                          <a:sym typeface="Wingdings" panose="05000000000000000000" pitchFamily="2" charset="2"/>
                        </a:rPr>
                        <a:t>1 0.80</a:t>
                      </a:r>
                      <a:endParaRPr lang="en-US" dirty="0"/>
                    </a:p>
                  </a:txBody>
                  <a:tcPr/>
                </a:tc>
                <a:extLst>
                  <a:ext uri="{0D108BD9-81ED-4DB2-BD59-A6C34878D82A}">
                    <a16:rowId xmlns:a16="http://schemas.microsoft.com/office/drawing/2014/main" val="772567321"/>
                  </a:ext>
                </a:extLst>
              </a:tr>
            </a:tbl>
          </a:graphicData>
        </a:graphic>
      </p:graphicFrame>
      <p:sp>
        <p:nvSpPr>
          <p:cNvPr id="9" name="Date Placeholder 8">
            <a:extLst>
              <a:ext uri="{FF2B5EF4-FFF2-40B4-BE49-F238E27FC236}">
                <a16:creationId xmlns:a16="http://schemas.microsoft.com/office/drawing/2014/main" id="{0F42A8D2-2AB8-EE34-D8AB-1E2DDD4F6986}"/>
              </a:ext>
            </a:extLst>
          </p:cNvPr>
          <p:cNvSpPr>
            <a:spLocks noGrp="1"/>
          </p:cNvSpPr>
          <p:nvPr>
            <p:ph type="dt" sz="half" idx="10"/>
          </p:nvPr>
        </p:nvSpPr>
        <p:spPr/>
        <p:txBody>
          <a:bodyPr/>
          <a:lstStyle/>
          <a:p>
            <a:fld id="{45266B80-318E-4DD2-BCE2-85DB3AED9FCF}" type="datetime1">
              <a:rPr lang="en-US" smtClean="0"/>
              <a:t>9/29/2022</a:t>
            </a:fld>
            <a:endParaRPr lang="en-US"/>
          </a:p>
        </p:txBody>
      </p:sp>
      <p:sp>
        <p:nvSpPr>
          <p:cNvPr id="10" name="Slide Number Placeholder 9">
            <a:extLst>
              <a:ext uri="{FF2B5EF4-FFF2-40B4-BE49-F238E27FC236}">
                <a16:creationId xmlns:a16="http://schemas.microsoft.com/office/drawing/2014/main" id="{29ED327E-9147-59DE-0131-3F2597C5C31A}"/>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924800" y="1554543"/>
            <a:ext cx="6219145" cy="1049005"/>
          </a:xfrm>
          <a:prstGeom prst="rect">
            <a:avLst/>
          </a:prstGeom>
        </p:spPr>
        <p:txBody>
          <a:bodyPr lIns="0" tIns="0" rIns="0" bIns="0" rtlCol="0" anchor="t">
            <a:spAutoFit/>
          </a:bodyPr>
          <a:lstStyle/>
          <a:p>
            <a:pPr marL="0" lvl="0" indent="0">
              <a:lnSpc>
                <a:spcPts val="8399"/>
              </a:lnSpc>
              <a:spcBef>
                <a:spcPct val="0"/>
              </a:spcBef>
            </a:pPr>
            <a:r>
              <a:rPr lang="en-US" sz="6999" u="none" dirty="0">
                <a:solidFill>
                  <a:srgbClr val="2B2B2B"/>
                </a:solidFill>
                <a:latin typeface="Agrandir"/>
              </a:rPr>
              <a:t>Result</a:t>
            </a:r>
          </a:p>
        </p:txBody>
      </p:sp>
      <p:pic>
        <p:nvPicPr>
          <p:cNvPr id="5" name="Picture 5"/>
          <p:cNvPicPr>
            <a:picLocks noChangeAspect="1"/>
          </p:cNvPicPr>
          <p:nvPr/>
        </p:nvPicPr>
        <p:blipFill>
          <a:blip r:embed="rId2">
            <a:alphaModFix amt="50000"/>
          </a:blip>
          <a:srcRect/>
          <a:stretch>
            <a:fillRect/>
          </a:stretch>
        </p:blipFill>
        <p:spPr>
          <a:xfrm>
            <a:off x="-2868523" y="2438918"/>
            <a:ext cx="10541077" cy="10522453"/>
          </a:xfrm>
          <a:prstGeom prst="rect">
            <a:avLst/>
          </a:prstGeom>
        </p:spPr>
      </p:pic>
      <p:pic>
        <p:nvPicPr>
          <p:cNvPr id="6" name="Picture 6"/>
          <p:cNvPicPr>
            <a:picLocks noChangeAspect="1"/>
          </p:cNvPicPr>
          <p:nvPr/>
        </p:nvPicPr>
        <p:blipFill>
          <a:blip r:embed="rId3"/>
          <a:srcRect/>
          <a:stretch>
            <a:fillRect/>
          </a:stretch>
        </p:blipFill>
        <p:spPr>
          <a:xfrm>
            <a:off x="-3463659" y="-599139"/>
            <a:ext cx="5865675" cy="5231058"/>
          </a:xfrm>
          <a:prstGeom prst="rect">
            <a:avLst/>
          </a:prstGeom>
        </p:spPr>
      </p:pic>
      <p:graphicFrame>
        <p:nvGraphicFramePr>
          <p:cNvPr id="8" name="Table 8">
            <a:extLst>
              <a:ext uri="{FF2B5EF4-FFF2-40B4-BE49-F238E27FC236}">
                <a16:creationId xmlns:a16="http://schemas.microsoft.com/office/drawing/2014/main" id="{F850F434-39E1-BE2B-77E7-CB6C1EEC09DC}"/>
              </a:ext>
            </a:extLst>
          </p:cNvPr>
          <p:cNvGraphicFramePr>
            <a:graphicFrameLocks noGrp="1"/>
          </p:cNvGraphicFramePr>
          <p:nvPr>
            <p:extLst>
              <p:ext uri="{D42A27DB-BD31-4B8C-83A1-F6EECF244321}">
                <p14:modId xmlns:p14="http://schemas.microsoft.com/office/powerpoint/2010/main" val="2229882583"/>
              </p:ext>
            </p:extLst>
          </p:nvPr>
        </p:nvGraphicFramePr>
        <p:xfrm>
          <a:off x="2743200" y="3924300"/>
          <a:ext cx="13716000" cy="4495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170819169"/>
                    </a:ext>
                  </a:extLst>
                </a:gridCol>
                <a:gridCol w="2743200">
                  <a:extLst>
                    <a:ext uri="{9D8B030D-6E8A-4147-A177-3AD203B41FA5}">
                      <a16:colId xmlns:a16="http://schemas.microsoft.com/office/drawing/2014/main" val="1061634430"/>
                    </a:ext>
                  </a:extLst>
                </a:gridCol>
                <a:gridCol w="2743200">
                  <a:extLst>
                    <a:ext uri="{9D8B030D-6E8A-4147-A177-3AD203B41FA5}">
                      <a16:colId xmlns:a16="http://schemas.microsoft.com/office/drawing/2014/main" val="3828043575"/>
                    </a:ext>
                  </a:extLst>
                </a:gridCol>
                <a:gridCol w="2743200">
                  <a:extLst>
                    <a:ext uri="{9D8B030D-6E8A-4147-A177-3AD203B41FA5}">
                      <a16:colId xmlns:a16="http://schemas.microsoft.com/office/drawing/2014/main" val="4246662009"/>
                    </a:ext>
                  </a:extLst>
                </a:gridCol>
                <a:gridCol w="2743200">
                  <a:extLst>
                    <a:ext uri="{9D8B030D-6E8A-4147-A177-3AD203B41FA5}">
                      <a16:colId xmlns:a16="http://schemas.microsoft.com/office/drawing/2014/main" val="3107773486"/>
                    </a:ext>
                  </a:extLst>
                </a:gridCol>
              </a:tblGrid>
              <a:tr h="899160">
                <a:tc>
                  <a:txBody>
                    <a:bodyPr/>
                    <a:lstStyle/>
                    <a:p>
                      <a:pPr algn="ctr"/>
                      <a:r>
                        <a:rPr lang="en-US" sz="2400" dirty="0"/>
                        <a:t>Model</a:t>
                      </a:r>
                    </a:p>
                  </a:txBody>
                  <a:tcPr/>
                </a:tc>
                <a:tc>
                  <a:txBody>
                    <a:bodyPr/>
                    <a:lstStyle/>
                    <a:p>
                      <a:pPr algn="ctr"/>
                      <a:r>
                        <a:rPr lang="en-US" sz="2400" dirty="0"/>
                        <a:t>Accuracy</a:t>
                      </a:r>
                    </a:p>
                  </a:txBody>
                  <a:tcPr/>
                </a:tc>
                <a:tc>
                  <a:txBody>
                    <a:bodyPr/>
                    <a:lstStyle/>
                    <a:p>
                      <a:pPr algn="ctr"/>
                      <a:r>
                        <a:rPr lang="en-US" sz="2400" dirty="0"/>
                        <a:t>Precision</a:t>
                      </a:r>
                    </a:p>
                  </a:txBody>
                  <a:tcPr/>
                </a:tc>
                <a:tc>
                  <a:txBody>
                    <a:bodyPr/>
                    <a:lstStyle/>
                    <a:p>
                      <a:pPr algn="ctr"/>
                      <a:r>
                        <a:rPr lang="en-US" sz="2400" dirty="0"/>
                        <a:t>Recall</a:t>
                      </a:r>
                    </a:p>
                  </a:txBody>
                  <a:tcPr/>
                </a:tc>
                <a:tc>
                  <a:txBody>
                    <a:bodyPr/>
                    <a:lstStyle/>
                    <a:p>
                      <a:pPr algn="ctr"/>
                      <a:r>
                        <a:rPr lang="en-US" sz="2400" dirty="0"/>
                        <a:t>F1-score</a:t>
                      </a:r>
                    </a:p>
                  </a:txBody>
                  <a:tcPr/>
                </a:tc>
                <a:extLst>
                  <a:ext uri="{0D108BD9-81ED-4DB2-BD59-A6C34878D82A}">
                    <a16:rowId xmlns:a16="http://schemas.microsoft.com/office/drawing/2014/main" val="3928873870"/>
                  </a:ext>
                </a:extLst>
              </a:tr>
              <a:tr h="899160">
                <a:tc>
                  <a:txBody>
                    <a:bodyPr/>
                    <a:lstStyle/>
                    <a:p>
                      <a:r>
                        <a:rPr lang="en-US" dirty="0"/>
                        <a:t>Boosting</a:t>
                      </a:r>
                    </a:p>
                  </a:txBody>
                  <a:tcPr/>
                </a:tc>
                <a:tc>
                  <a:txBody>
                    <a:bodyPr/>
                    <a:lstStyle/>
                    <a:p>
                      <a:r>
                        <a:rPr lang="en-US" dirty="0"/>
                        <a:t>88.33%</a:t>
                      </a:r>
                    </a:p>
                  </a:txBody>
                  <a:tcPr/>
                </a:tc>
                <a:tc>
                  <a:txBody>
                    <a:bodyPr/>
                    <a:lstStyle/>
                    <a:p>
                      <a:r>
                        <a:rPr lang="en-US" dirty="0"/>
                        <a:t>0 </a:t>
                      </a:r>
                      <a:r>
                        <a:rPr lang="en-US" dirty="0">
                          <a:sym typeface="Wingdings" panose="05000000000000000000" pitchFamily="2" charset="2"/>
                        </a:rPr>
                        <a:t> 0.89</a:t>
                      </a:r>
                    </a:p>
                    <a:p>
                      <a:r>
                        <a:rPr lang="en-US" dirty="0">
                          <a:sym typeface="Wingdings" panose="05000000000000000000" pitchFamily="2" charset="2"/>
                        </a:rPr>
                        <a:t>1  0.86</a:t>
                      </a:r>
                      <a:endParaRPr lang="en-US" dirty="0"/>
                    </a:p>
                  </a:txBody>
                  <a:tcPr/>
                </a:tc>
                <a:tc>
                  <a:txBody>
                    <a:bodyPr/>
                    <a:lstStyle/>
                    <a:p>
                      <a:r>
                        <a:rPr lang="en-US" dirty="0"/>
                        <a:t>0 </a:t>
                      </a:r>
                      <a:r>
                        <a:rPr lang="en-US" dirty="0">
                          <a:sym typeface="Wingdings" panose="05000000000000000000" pitchFamily="2" charset="2"/>
                        </a:rPr>
                        <a:t> 0.92</a:t>
                      </a:r>
                    </a:p>
                    <a:p>
                      <a:r>
                        <a:rPr lang="en-US" dirty="0">
                          <a:sym typeface="Wingdings" panose="05000000000000000000" pitchFamily="2" charset="2"/>
                        </a:rPr>
                        <a:t>1  0.83</a:t>
                      </a:r>
                      <a:endParaRPr lang="en-US" dirty="0"/>
                    </a:p>
                  </a:txBody>
                  <a:tcPr/>
                </a:tc>
                <a:tc>
                  <a:txBody>
                    <a:bodyPr/>
                    <a:lstStyle/>
                    <a:p>
                      <a:r>
                        <a:rPr lang="en-US" dirty="0"/>
                        <a:t>0 </a:t>
                      </a:r>
                      <a:r>
                        <a:rPr lang="en-US" dirty="0">
                          <a:sym typeface="Wingdings" panose="05000000000000000000" pitchFamily="2" charset="2"/>
                        </a:rPr>
                        <a:t> 0.91</a:t>
                      </a:r>
                    </a:p>
                    <a:p>
                      <a:r>
                        <a:rPr lang="en-US" dirty="0">
                          <a:sym typeface="Wingdings" panose="05000000000000000000" pitchFamily="2" charset="2"/>
                        </a:rPr>
                        <a:t>1  0.84</a:t>
                      </a:r>
                      <a:endParaRPr lang="en-US" dirty="0"/>
                    </a:p>
                  </a:txBody>
                  <a:tcPr/>
                </a:tc>
                <a:extLst>
                  <a:ext uri="{0D108BD9-81ED-4DB2-BD59-A6C34878D82A}">
                    <a16:rowId xmlns:a16="http://schemas.microsoft.com/office/drawing/2014/main" val="4134790878"/>
                  </a:ext>
                </a:extLst>
              </a:tr>
              <a:tr h="899160">
                <a:tc>
                  <a:txBody>
                    <a:bodyPr/>
                    <a:lstStyle/>
                    <a:p>
                      <a:r>
                        <a:rPr lang="en-US" dirty="0"/>
                        <a:t>Stacking</a:t>
                      </a:r>
                    </a:p>
                  </a:txBody>
                  <a:tcPr/>
                </a:tc>
                <a:tc>
                  <a:txBody>
                    <a:bodyPr/>
                    <a:lstStyle/>
                    <a:p>
                      <a:r>
                        <a:rPr lang="en-US" dirty="0"/>
                        <a:t>85%</a:t>
                      </a:r>
                    </a:p>
                  </a:txBody>
                  <a:tcPr/>
                </a:tc>
                <a:tc>
                  <a:txBody>
                    <a:bodyPr/>
                    <a:lstStyle/>
                    <a:p>
                      <a:r>
                        <a:rPr lang="en-US" dirty="0"/>
                        <a:t>0 </a:t>
                      </a:r>
                      <a:r>
                        <a:rPr lang="en-US" dirty="0">
                          <a:sym typeface="Wingdings" panose="05000000000000000000" pitchFamily="2" charset="2"/>
                        </a:rPr>
                        <a:t>0.87</a:t>
                      </a:r>
                    </a:p>
                    <a:p>
                      <a:r>
                        <a:rPr lang="en-US" dirty="0">
                          <a:sym typeface="Wingdings" panose="05000000000000000000" pitchFamily="2" charset="2"/>
                        </a:rPr>
                        <a:t>1 0.82</a:t>
                      </a:r>
                      <a:endParaRPr lang="en-US" dirty="0"/>
                    </a:p>
                  </a:txBody>
                  <a:tcPr/>
                </a:tc>
                <a:tc>
                  <a:txBody>
                    <a:bodyPr/>
                    <a:lstStyle/>
                    <a:p>
                      <a:r>
                        <a:rPr lang="en-US" dirty="0"/>
                        <a:t>0 </a:t>
                      </a:r>
                      <a:r>
                        <a:rPr lang="en-US" dirty="0">
                          <a:sym typeface="Wingdings" panose="05000000000000000000" pitchFamily="2" charset="2"/>
                        </a:rPr>
                        <a:t>0.89</a:t>
                      </a:r>
                    </a:p>
                    <a:p>
                      <a:r>
                        <a:rPr lang="en-US" dirty="0">
                          <a:sym typeface="Wingdings" panose="05000000000000000000" pitchFamily="2" charset="2"/>
                        </a:rPr>
                        <a:t>1 0.78</a:t>
                      </a:r>
                      <a:endParaRPr lang="en-US" dirty="0"/>
                    </a:p>
                  </a:txBody>
                  <a:tcPr/>
                </a:tc>
                <a:tc>
                  <a:txBody>
                    <a:bodyPr/>
                    <a:lstStyle/>
                    <a:p>
                      <a:r>
                        <a:rPr lang="en-US" dirty="0"/>
                        <a:t>0 </a:t>
                      </a:r>
                      <a:r>
                        <a:rPr lang="en-US" dirty="0">
                          <a:sym typeface="Wingdings" panose="05000000000000000000" pitchFamily="2" charset="2"/>
                        </a:rPr>
                        <a:t>0.88</a:t>
                      </a:r>
                    </a:p>
                    <a:p>
                      <a:r>
                        <a:rPr lang="en-US" dirty="0">
                          <a:sym typeface="Wingdings" panose="05000000000000000000" pitchFamily="2" charset="2"/>
                        </a:rPr>
                        <a:t>1 0.80</a:t>
                      </a:r>
                      <a:endParaRPr lang="en-US" dirty="0"/>
                    </a:p>
                  </a:txBody>
                  <a:tcPr/>
                </a:tc>
                <a:extLst>
                  <a:ext uri="{0D108BD9-81ED-4DB2-BD59-A6C34878D82A}">
                    <a16:rowId xmlns:a16="http://schemas.microsoft.com/office/drawing/2014/main" val="2300843220"/>
                  </a:ext>
                </a:extLst>
              </a:tr>
              <a:tr h="899160">
                <a:tc>
                  <a:txBody>
                    <a:bodyPr/>
                    <a:lstStyle/>
                    <a:p>
                      <a:r>
                        <a:rPr lang="en-US" dirty="0"/>
                        <a:t>Bagging (base estimator : decision tree classifier)</a:t>
                      </a:r>
                    </a:p>
                  </a:txBody>
                  <a:tcPr/>
                </a:tc>
                <a:tc>
                  <a:txBody>
                    <a:bodyPr/>
                    <a:lstStyle/>
                    <a:p>
                      <a:r>
                        <a:rPr lang="en-US" dirty="0"/>
                        <a:t>80%</a:t>
                      </a:r>
                    </a:p>
                  </a:txBody>
                  <a:tcPr/>
                </a:tc>
                <a:tc>
                  <a:txBody>
                    <a:bodyPr/>
                    <a:lstStyle/>
                    <a:p>
                      <a:r>
                        <a:rPr lang="en-US" dirty="0"/>
                        <a:t>0 </a:t>
                      </a:r>
                      <a:r>
                        <a:rPr lang="en-US" dirty="0">
                          <a:sym typeface="Wingdings" panose="05000000000000000000" pitchFamily="2" charset="2"/>
                        </a:rPr>
                        <a:t>0.82</a:t>
                      </a:r>
                    </a:p>
                    <a:p>
                      <a:r>
                        <a:rPr lang="en-US" dirty="0">
                          <a:sym typeface="Wingdings" panose="05000000000000000000" pitchFamily="2" charset="2"/>
                        </a:rPr>
                        <a:t>1 0.76</a:t>
                      </a:r>
                      <a:endParaRPr lang="en-US" dirty="0"/>
                    </a:p>
                  </a:txBody>
                  <a:tcPr/>
                </a:tc>
                <a:tc>
                  <a:txBody>
                    <a:bodyPr/>
                    <a:lstStyle/>
                    <a:p>
                      <a:r>
                        <a:rPr lang="en-US" dirty="0"/>
                        <a:t>0 </a:t>
                      </a:r>
                      <a:r>
                        <a:rPr lang="en-US" dirty="0">
                          <a:sym typeface="Wingdings" panose="05000000000000000000" pitchFamily="2" charset="2"/>
                        </a:rPr>
                        <a:t>0.86</a:t>
                      </a:r>
                    </a:p>
                    <a:p>
                      <a:r>
                        <a:rPr lang="en-US" dirty="0">
                          <a:sym typeface="Wingdings" panose="05000000000000000000" pitchFamily="2" charset="2"/>
                        </a:rPr>
                        <a:t>1 0.70</a:t>
                      </a:r>
                      <a:endParaRPr lang="en-US" dirty="0"/>
                    </a:p>
                  </a:txBody>
                  <a:tcPr/>
                </a:tc>
                <a:tc>
                  <a:txBody>
                    <a:bodyPr/>
                    <a:lstStyle/>
                    <a:p>
                      <a:r>
                        <a:rPr lang="en-US" dirty="0"/>
                        <a:t>0 </a:t>
                      </a:r>
                      <a:r>
                        <a:rPr lang="en-US" dirty="0">
                          <a:sym typeface="Wingdings" panose="05000000000000000000" pitchFamily="2" charset="2"/>
                        </a:rPr>
                        <a:t>0.84</a:t>
                      </a:r>
                    </a:p>
                    <a:p>
                      <a:r>
                        <a:rPr lang="en-US" dirty="0">
                          <a:sym typeface="Wingdings" panose="05000000000000000000" pitchFamily="2" charset="2"/>
                        </a:rPr>
                        <a:t>1 0.73</a:t>
                      </a:r>
                      <a:endParaRPr lang="en-US" dirty="0"/>
                    </a:p>
                  </a:txBody>
                  <a:tcPr/>
                </a:tc>
                <a:extLst>
                  <a:ext uri="{0D108BD9-81ED-4DB2-BD59-A6C34878D82A}">
                    <a16:rowId xmlns:a16="http://schemas.microsoft.com/office/drawing/2014/main" val="3481617637"/>
                  </a:ext>
                </a:extLst>
              </a:tr>
              <a:tr h="899160">
                <a:tc>
                  <a:txBody>
                    <a:bodyPr/>
                    <a:lstStyle/>
                    <a:p>
                      <a:r>
                        <a:rPr lang="en-US" dirty="0"/>
                        <a:t>Bagging (base estimator : Random forest classifier)</a:t>
                      </a:r>
                    </a:p>
                  </a:txBody>
                  <a:tcPr/>
                </a:tc>
                <a:tc>
                  <a:txBody>
                    <a:bodyPr/>
                    <a:lstStyle/>
                    <a:p>
                      <a:r>
                        <a:rPr lang="en-US" dirty="0"/>
                        <a:t>88.33%</a:t>
                      </a:r>
                    </a:p>
                  </a:txBody>
                  <a:tcPr/>
                </a:tc>
                <a:tc>
                  <a:txBody>
                    <a:bodyPr/>
                    <a:lstStyle/>
                    <a:p>
                      <a:r>
                        <a:rPr lang="en-US" dirty="0"/>
                        <a:t>0 </a:t>
                      </a:r>
                      <a:r>
                        <a:rPr lang="en-US" dirty="0">
                          <a:sym typeface="Wingdings" panose="05000000000000000000" pitchFamily="2" charset="2"/>
                        </a:rPr>
                        <a:t>0.86</a:t>
                      </a:r>
                    </a:p>
                    <a:p>
                      <a:r>
                        <a:rPr lang="en-US" dirty="0">
                          <a:sym typeface="Wingdings" panose="05000000000000000000" pitchFamily="2" charset="2"/>
                        </a:rPr>
                        <a:t>1 0.94</a:t>
                      </a:r>
                      <a:endParaRPr lang="en-US" dirty="0"/>
                    </a:p>
                  </a:txBody>
                  <a:tcPr/>
                </a:tc>
                <a:tc>
                  <a:txBody>
                    <a:bodyPr/>
                    <a:lstStyle/>
                    <a:p>
                      <a:r>
                        <a:rPr lang="en-US" dirty="0"/>
                        <a:t>0 </a:t>
                      </a:r>
                      <a:r>
                        <a:rPr lang="en-US" dirty="0">
                          <a:sym typeface="Wingdings" panose="05000000000000000000" pitchFamily="2" charset="2"/>
                        </a:rPr>
                        <a:t>0.97</a:t>
                      </a:r>
                    </a:p>
                    <a:p>
                      <a:r>
                        <a:rPr lang="en-US" dirty="0">
                          <a:sym typeface="Wingdings" panose="05000000000000000000" pitchFamily="2" charset="2"/>
                        </a:rPr>
                        <a:t>1 0.74</a:t>
                      </a:r>
                      <a:endParaRPr lang="en-US" dirty="0"/>
                    </a:p>
                  </a:txBody>
                  <a:tcPr/>
                </a:tc>
                <a:tc>
                  <a:txBody>
                    <a:bodyPr/>
                    <a:lstStyle/>
                    <a:p>
                      <a:r>
                        <a:rPr lang="en-US" dirty="0"/>
                        <a:t>0 </a:t>
                      </a:r>
                      <a:r>
                        <a:rPr lang="en-US" dirty="0">
                          <a:sym typeface="Wingdings" panose="05000000000000000000" pitchFamily="2" charset="2"/>
                        </a:rPr>
                        <a:t>0.91</a:t>
                      </a:r>
                    </a:p>
                    <a:p>
                      <a:r>
                        <a:rPr lang="en-US" dirty="0">
                          <a:sym typeface="Wingdings" panose="05000000000000000000" pitchFamily="2" charset="2"/>
                        </a:rPr>
                        <a:t>1 0.83</a:t>
                      </a:r>
                      <a:endParaRPr lang="en-US" dirty="0"/>
                    </a:p>
                  </a:txBody>
                  <a:tcPr/>
                </a:tc>
                <a:extLst>
                  <a:ext uri="{0D108BD9-81ED-4DB2-BD59-A6C34878D82A}">
                    <a16:rowId xmlns:a16="http://schemas.microsoft.com/office/drawing/2014/main" val="772567321"/>
                  </a:ext>
                </a:extLst>
              </a:tr>
            </a:tbl>
          </a:graphicData>
        </a:graphic>
      </p:graphicFrame>
      <p:sp>
        <p:nvSpPr>
          <p:cNvPr id="2" name="Date Placeholder 1">
            <a:extLst>
              <a:ext uri="{FF2B5EF4-FFF2-40B4-BE49-F238E27FC236}">
                <a16:creationId xmlns:a16="http://schemas.microsoft.com/office/drawing/2014/main" id="{6C9E3FDB-463E-EC31-5096-A9FA0B0BE31C}"/>
              </a:ext>
            </a:extLst>
          </p:cNvPr>
          <p:cNvSpPr>
            <a:spLocks noGrp="1"/>
          </p:cNvSpPr>
          <p:nvPr>
            <p:ph type="dt" sz="half" idx="10"/>
          </p:nvPr>
        </p:nvSpPr>
        <p:spPr/>
        <p:txBody>
          <a:bodyPr/>
          <a:lstStyle/>
          <a:p>
            <a:fld id="{96F2BED8-EB1B-4306-AA17-492C9DAB327A}" type="datetime1">
              <a:rPr lang="en-US" smtClean="0"/>
              <a:t>9/29/2022</a:t>
            </a:fld>
            <a:endParaRPr lang="en-US"/>
          </a:p>
        </p:txBody>
      </p:sp>
      <p:sp>
        <p:nvSpPr>
          <p:cNvPr id="3" name="Slide Number Placeholder 2">
            <a:extLst>
              <a:ext uri="{FF2B5EF4-FFF2-40B4-BE49-F238E27FC236}">
                <a16:creationId xmlns:a16="http://schemas.microsoft.com/office/drawing/2014/main" id="{31616CF3-5306-9F07-5125-F3C18E7AF02D}"/>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910660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sp>
        <p:nvSpPr>
          <p:cNvPr id="17" name="TextBox 17"/>
          <p:cNvSpPr txBox="1"/>
          <p:nvPr/>
        </p:nvSpPr>
        <p:spPr>
          <a:xfrm>
            <a:off x="1600200" y="4065920"/>
            <a:ext cx="14427636" cy="1049005"/>
          </a:xfrm>
          <a:prstGeom prst="rect">
            <a:avLst/>
          </a:prstGeom>
        </p:spPr>
        <p:txBody>
          <a:bodyPr lIns="0" tIns="0" rIns="0" bIns="0" rtlCol="0" anchor="t">
            <a:spAutoFit/>
          </a:bodyPr>
          <a:lstStyle/>
          <a:p>
            <a:pPr marL="0" lvl="0" indent="0" algn="ctr">
              <a:lnSpc>
                <a:spcPts val="8399"/>
              </a:lnSpc>
              <a:spcBef>
                <a:spcPct val="0"/>
              </a:spcBef>
            </a:pPr>
            <a:r>
              <a:rPr lang="en-US" sz="6999" u="none" dirty="0">
                <a:solidFill>
                  <a:srgbClr val="2B2B2B"/>
                </a:solidFill>
                <a:latin typeface="Agrandir"/>
              </a:rPr>
              <a:t>Thank you</a:t>
            </a:r>
          </a:p>
        </p:txBody>
      </p:sp>
      <p:sp>
        <p:nvSpPr>
          <p:cNvPr id="18" name="Date Placeholder 17">
            <a:extLst>
              <a:ext uri="{FF2B5EF4-FFF2-40B4-BE49-F238E27FC236}">
                <a16:creationId xmlns:a16="http://schemas.microsoft.com/office/drawing/2014/main" id="{EB8255F4-AB8E-005F-98EE-673A231EDFA2}"/>
              </a:ext>
            </a:extLst>
          </p:cNvPr>
          <p:cNvSpPr>
            <a:spLocks noGrp="1"/>
          </p:cNvSpPr>
          <p:nvPr>
            <p:ph type="dt" sz="half" idx="10"/>
          </p:nvPr>
        </p:nvSpPr>
        <p:spPr/>
        <p:txBody>
          <a:bodyPr/>
          <a:lstStyle/>
          <a:p>
            <a:fld id="{CC12D566-B585-4AA2-B0AE-A5DAABA62A84}" type="datetime1">
              <a:rPr lang="en-US" smtClean="0"/>
              <a:t>9/29/2022</a:t>
            </a:fld>
            <a:endParaRPr lang="en-US"/>
          </a:p>
        </p:txBody>
      </p:sp>
      <p:sp>
        <p:nvSpPr>
          <p:cNvPr id="19" name="Slide Number Placeholder 18">
            <a:extLst>
              <a:ext uri="{FF2B5EF4-FFF2-40B4-BE49-F238E27FC236}">
                <a16:creationId xmlns:a16="http://schemas.microsoft.com/office/drawing/2014/main" id="{48AB332C-FAF3-5530-C7E0-69B2372FEE14}"/>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5" name="Picture 5"/>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grpSp>
        <p:nvGrpSpPr>
          <p:cNvPr id="6" name="Group 5">
            <a:extLst>
              <a:ext uri="{FF2B5EF4-FFF2-40B4-BE49-F238E27FC236}">
                <a16:creationId xmlns:a16="http://schemas.microsoft.com/office/drawing/2014/main" id="{B22EB4D0-4FAF-30EB-2C22-B1F3FB5D401A}"/>
              </a:ext>
            </a:extLst>
          </p:cNvPr>
          <p:cNvGrpSpPr>
            <a:grpSpLocks noChangeAspect="1"/>
          </p:cNvGrpSpPr>
          <p:nvPr/>
        </p:nvGrpSpPr>
        <p:grpSpPr>
          <a:xfrm>
            <a:off x="1895015" y="2915637"/>
            <a:ext cx="4474775" cy="4474775"/>
            <a:chOff x="0" y="0"/>
            <a:chExt cx="6350000" cy="6350000"/>
          </a:xfrm>
          <a:blipFill dpi="0" rotWithShape="1">
            <a:blip r:embed="rId4">
              <a:extLst>
                <a:ext uri="{28A0092B-C50C-407E-A947-70E740481C1C}">
                  <a14:useLocalDpi xmlns:a14="http://schemas.microsoft.com/office/drawing/2010/main" val="0"/>
                </a:ext>
              </a:extLst>
            </a:blip>
            <a:srcRect/>
            <a:stretch>
              <a:fillRect/>
            </a:stretch>
          </a:blipFill>
        </p:grpSpPr>
        <p:sp>
          <p:nvSpPr>
            <p:cNvPr id="19" name="Freeform 3">
              <a:extLst>
                <a:ext uri="{FF2B5EF4-FFF2-40B4-BE49-F238E27FC236}">
                  <a16:creationId xmlns:a16="http://schemas.microsoft.com/office/drawing/2014/main" id="{F52A17CC-1E12-DE8B-145C-8696E71DC1D9}"/>
                </a:ext>
              </a:extLst>
            </p:cNvPr>
            <p:cNvSpPr/>
            <p:nvPr/>
          </p:nvSpPr>
          <p:spPr>
            <a:xfrm>
              <a:off x="0" y="0"/>
              <a:ext cx="6350000" cy="6350000"/>
            </a:xfrm>
            <a:custGeom>
              <a:avLst/>
              <a:gdLst/>
              <a:ahLst/>
              <a:cxnLst/>
              <a:rect l="l" t="t" r="r" b="b"/>
              <a:pathLst>
                <a:path w="6350000" h="6350000">
                  <a:moveTo>
                    <a:pt x="4474210" y="0"/>
                  </a:moveTo>
                  <a:lnTo>
                    <a:pt x="1875790" y="0"/>
                  </a:lnTo>
                  <a:cubicBezTo>
                    <a:pt x="839470" y="0"/>
                    <a:pt x="0" y="839470"/>
                    <a:pt x="0" y="1875790"/>
                  </a:cubicBezTo>
                  <a:lnTo>
                    <a:pt x="0" y="4474210"/>
                  </a:lnTo>
                  <a:cubicBezTo>
                    <a:pt x="0" y="5510530"/>
                    <a:pt x="839470" y="6350000"/>
                    <a:pt x="1875790" y="6350000"/>
                  </a:cubicBezTo>
                  <a:lnTo>
                    <a:pt x="4474210" y="6350000"/>
                  </a:lnTo>
                  <a:cubicBezTo>
                    <a:pt x="5510530" y="6350000"/>
                    <a:pt x="6350000" y="5510530"/>
                    <a:pt x="6350000" y="4474210"/>
                  </a:cubicBezTo>
                  <a:lnTo>
                    <a:pt x="6350000" y="1875790"/>
                  </a:lnTo>
                  <a:cubicBezTo>
                    <a:pt x="6350000" y="839470"/>
                    <a:pt x="5510530" y="0"/>
                    <a:pt x="4474210" y="0"/>
                  </a:cubicBezTo>
                  <a:close/>
                </a:path>
              </a:pathLst>
            </a:custGeom>
            <a:grpFill/>
          </p:spPr>
          <p:txBody>
            <a:bodyPr/>
            <a:lstStyle/>
            <a:p>
              <a:endParaRPr lang="en-US"/>
            </a:p>
          </p:txBody>
        </p:sp>
      </p:grpSp>
      <p:grpSp>
        <p:nvGrpSpPr>
          <p:cNvPr id="7" name="Group 6">
            <a:extLst>
              <a:ext uri="{FF2B5EF4-FFF2-40B4-BE49-F238E27FC236}">
                <a16:creationId xmlns:a16="http://schemas.microsoft.com/office/drawing/2014/main" id="{0FA897B3-32DA-5FD2-CB02-D043616F49BF}"/>
              </a:ext>
            </a:extLst>
          </p:cNvPr>
          <p:cNvGrpSpPr>
            <a:grpSpLocks noChangeAspect="1"/>
          </p:cNvGrpSpPr>
          <p:nvPr/>
        </p:nvGrpSpPr>
        <p:grpSpPr>
          <a:xfrm>
            <a:off x="6906612" y="2915637"/>
            <a:ext cx="4474775" cy="4474775"/>
            <a:chOff x="0" y="0"/>
            <a:chExt cx="6350000" cy="6350000"/>
          </a:xfrm>
        </p:grpSpPr>
        <p:sp>
          <p:nvSpPr>
            <p:cNvPr id="18" name="Freeform 5">
              <a:extLst>
                <a:ext uri="{FF2B5EF4-FFF2-40B4-BE49-F238E27FC236}">
                  <a16:creationId xmlns:a16="http://schemas.microsoft.com/office/drawing/2014/main" id="{D7BF47B8-21C6-911E-C1C1-4DFAB1CC9566}"/>
                </a:ext>
              </a:extLst>
            </p:cNvPr>
            <p:cNvSpPr/>
            <p:nvPr/>
          </p:nvSpPr>
          <p:spPr>
            <a:xfrm>
              <a:off x="0" y="0"/>
              <a:ext cx="6350000" cy="6350000"/>
            </a:xfrm>
            <a:custGeom>
              <a:avLst/>
              <a:gdLst/>
              <a:ahLst/>
              <a:cxnLst/>
              <a:rect l="l" t="t" r="r" b="b"/>
              <a:pathLst>
                <a:path w="6350000" h="6350000">
                  <a:moveTo>
                    <a:pt x="4474210" y="0"/>
                  </a:moveTo>
                  <a:lnTo>
                    <a:pt x="1875790" y="0"/>
                  </a:lnTo>
                  <a:cubicBezTo>
                    <a:pt x="839470" y="0"/>
                    <a:pt x="0" y="839470"/>
                    <a:pt x="0" y="1875790"/>
                  </a:cubicBezTo>
                  <a:lnTo>
                    <a:pt x="0" y="4474210"/>
                  </a:lnTo>
                  <a:cubicBezTo>
                    <a:pt x="0" y="5510530"/>
                    <a:pt x="839470" y="6350000"/>
                    <a:pt x="1875790" y="6350000"/>
                  </a:cubicBezTo>
                  <a:lnTo>
                    <a:pt x="4474210" y="6350000"/>
                  </a:lnTo>
                  <a:cubicBezTo>
                    <a:pt x="5510530" y="6350000"/>
                    <a:pt x="6350000" y="5510530"/>
                    <a:pt x="6350000" y="4474210"/>
                  </a:cubicBezTo>
                  <a:lnTo>
                    <a:pt x="6350000" y="1875790"/>
                  </a:lnTo>
                  <a:cubicBezTo>
                    <a:pt x="6350000" y="839470"/>
                    <a:pt x="5510530" y="0"/>
                    <a:pt x="4474210"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solidFill>
                <a:srgbClr val="000000"/>
              </a:solidFill>
            </a:ln>
          </p:spPr>
          <p:txBody>
            <a:bodyPr/>
            <a:lstStyle/>
            <a:p>
              <a:endParaRPr lang="en-US"/>
            </a:p>
          </p:txBody>
        </p:sp>
      </p:grpSp>
      <p:grpSp>
        <p:nvGrpSpPr>
          <p:cNvPr id="8" name="Group 7">
            <a:extLst>
              <a:ext uri="{FF2B5EF4-FFF2-40B4-BE49-F238E27FC236}">
                <a16:creationId xmlns:a16="http://schemas.microsoft.com/office/drawing/2014/main" id="{E94F5B6F-A67A-14CF-62EB-20ECD38C9F61}"/>
              </a:ext>
            </a:extLst>
          </p:cNvPr>
          <p:cNvGrpSpPr>
            <a:grpSpLocks noChangeAspect="1"/>
          </p:cNvGrpSpPr>
          <p:nvPr/>
        </p:nvGrpSpPr>
        <p:grpSpPr>
          <a:xfrm>
            <a:off x="11918209" y="2915637"/>
            <a:ext cx="4474775" cy="4474775"/>
            <a:chOff x="0" y="0"/>
            <a:chExt cx="6350000" cy="6350000"/>
          </a:xfrm>
          <a:blipFill dpi="0" rotWithShape="1">
            <a:blip r:embed="rId6">
              <a:extLst>
                <a:ext uri="{28A0092B-C50C-407E-A947-70E740481C1C}">
                  <a14:useLocalDpi xmlns:a14="http://schemas.microsoft.com/office/drawing/2010/main" val="0"/>
                </a:ext>
              </a:extLst>
            </a:blip>
            <a:srcRect/>
            <a:stretch>
              <a:fillRect/>
            </a:stretch>
          </a:blipFill>
        </p:grpSpPr>
        <p:sp>
          <p:nvSpPr>
            <p:cNvPr id="17" name="Freeform 7">
              <a:extLst>
                <a:ext uri="{FF2B5EF4-FFF2-40B4-BE49-F238E27FC236}">
                  <a16:creationId xmlns:a16="http://schemas.microsoft.com/office/drawing/2014/main" id="{ABB7A68B-4CBB-2B6A-A324-67F3EE0EE793}"/>
                </a:ext>
              </a:extLst>
            </p:cNvPr>
            <p:cNvSpPr/>
            <p:nvPr/>
          </p:nvSpPr>
          <p:spPr>
            <a:xfrm>
              <a:off x="0" y="0"/>
              <a:ext cx="6350000" cy="6350000"/>
            </a:xfrm>
            <a:custGeom>
              <a:avLst/>
              <a:gdLst/>
              <a:ahLst/>
              <a:cxnLst/>
              <a:rect l="l" t="t" r="r" b="b"/>
              <a:pathLst>
                <a:path w="6350000" h="6350000">
                  <a:moveTo>
                    <a:pt x="4474210" y="0"/>
                  </a:moveTo>
                  <a:lnTo>
                    <a:pt x="1875790" y="0"/>
                  </a:lnTo>
                  <a:cubicBezTo>
                    <a:pt x="839470" y="0"/>
                    <a:pt x="0" y="839470"/>
                    <a:pt x="0" y="1875790"/>
                  </a:cubicBezTo>
                  <a:lnTo>
                    <a:pt x="0" y="4474210"/>
                  </a:lnTo>
                  <a:cubicBezTo>
                    <a:pt x="0" y="5510530"/>
                    <a:pt x="839470" y="6350000"/>
                    <a:pt x="1875790" y="6350000"/>
                  </a:cubicBezTo>
                  <a:lnTo>
                    <a:pt x="4474210" y="6350000"/>
                  </a:lnTo>
                  <a:cubicBezTo>
                    <a:pt x="5510530" y="6350000"/>
                    <a:pt x="6350000" y="5510530"/>
                    <a:pt x="6350000" y="4474210"/>
                  </a:cubicBezTo>
                  <a:lnTo>
                    <a:pt x="6350000" y="1875790"/>
                  </a:lnTo>
                  <a:cubicBezTo>
                    <a:pt x="6350000" y="839470"/>
                    <a:pt x="5510530" y="0"/>
                    <a:pt x="4474210" y="0"/>
                  </a:cubicBezTo>
                  <a:close/>
                </a:path>
              </a:pathLst>
            </a:custGeom>
            <a:blipFill dpi="0" rotWithShape="1">
              <a:blip r:embed="rId7">
                <a:extLst>
                  <a:ext uri="{28A0092B-C50C-407E-A947-70E740481C1C}">
                    <a14:useLocalDpi xmlns:a14="http://schemas.microsoft.com/office/drawing/2010/main" val="0"/>
                  </a:ext>
                </a:extLst>
              </a:blip>
              <a:srcRect/>
              <a:stretch>
                <a:fillRect/>
              </a:stretch>
            </a:blipFill>
            <a:ln>
              <a:solidFill>
                <a:srgbClr val="000000"/>
              </a:solidFill>
            </a:ln>
          </p:spPr>
          <p:txBody>
            <a:bodyPr/>
            <a:lstStyle/>
            <a:p>
              <a:endParaRPr lang="en-US"/>
            </a:p>
          </p:txBody>
        </p:sp>
      </p:grpSp>
      <p:sp>
        <p:nvSpPr>
          <p:cNvPr id="9" name="TextBox 8">
            <a:extLst>
              <a:ext uri="{FF2B5EF4-FFF2-40B4-BE49-F238E27FC236}">
                <a16:creationId xmlns:a16="http://schemas.microsoft.com/office/drawing/2014/main" id="{9FA0C661-27F9-C928-28B3-4FF39E4BFC95}"/>
              </a:ext>
            </a:extLst>
          </p:cNvPr>
          <p:cNvSpPr txBox="1"/>
          <p:nvPr/>
        </p:nvSpPr>
        <p:spPr>
          <a:xfrm>
            <a:off x="4808892" y="1149743"/>
            <a:ext cx="8670213" cy="85921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720"/>
              </a:lnSpc>
            </a:pPr>
            <a:r>
              <a:rPr lang="en-US" sz="5600" spc="-179" dirty="0">
                <a:latin typeface="Poppins Medium Bold"/>
              </a:rPr>
              <a:t>Meet our team</a:t>
            </a:r>
          </a:p>
        </p:txBody>
      </p:sp>
      <p:sp>
        <p:nvSpPr>
          <p:cNvPr id="11" name="TextBox 10">
            <a:extLst>
              <a:ext uri="{FF2B5EF4-FFF2-40B4-BE49-F238E27FC236}">
                <a16:creationId xmlns:a16="http://schemas.microsoft.com/office/drawing/2014/main" id="{A58E2B2A-E4D5-15DD-15CE-825D7998B20F}"/>
              </a:ext>
            </a:extLst>
          </p:cNvPr>
          <p:cNvSpPr txBox="1"/>
          <p:nvPr/>
        </p:nvSpPr>
        <p:spPr>
          <a:xfrm>
            <a:off x="1895015" y="7746248"/>
            <a:ext cx="4474775" cy="48731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840"/>
              </a:lnSpc>
            </a:pPr>
            <a:r>
              <a:rPr lang="en-US" sz="3200" spc="-102" dirty="0">
                <a:latin typeface="Poppins Medium Bold"/>
              </a:rPr>
              <a:t>Md Al-Amin</a:t>
            </a:r>
          </a:p>
        </p:txBody>
      </p:sp>
      <p:sp>
        <p:nvSpPr>
          <p:cNvPr id="12" name="TextBox 11">
            <a:extLst>
              <a:ext uri="{FF2B5EF4-FFF2-40B4-BE49-F238E27FC236}">
                <a16:creationId xmlns:a16="http://schemas.microsoft.com/office/drawing/2014/main" id="{B5E7C819-849D-3C09-EBB0-0CB38F3E12D4}"/>
              </a:ext>
            </a:extLst>
          </p:cNvPr>
          <p:cNvSpPr txBox="1"/>
          <p:nvPr/>
        </p:nvSpPr>
        <p:spPr>
          <a:xfrm>
            <a:off x="6906612" y="7746248"/>
            <a:ext cx="4474775" cy="48731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840"/>
              </a:lnSpc>
            </a:pPr>
            <a:r>
              <a:rPr lang="en-US" sz="3200" spc="-102" dirty="0">
                <a:latin typeface="Poppins Medium Bold"/>
              </a:rPr>
              <a:t>Sultana </a:t>
            </a:r>
            <a:r>
              <a:rPr lang="en-US" sz="3200" spc="-102" dirty="0" err="1">
                <a:latin typeface="Poppins Medium Bold"/>
              </a:rPr>
              <a:t>Marjan</a:t>
            </a:r>
            <a:endParaRPr lang="en-US" sz="3200" spc="-102" dirty="0">
              <a:latin typeface="Poppins Medium Bold"/>
            </a:endParaRPr>
          </a:p>
        </p:txBody>
      </p:sp>
      <p:sp>
        <p:nvSpPr>
          <p:cNvPr id="13" name="TextBox 12">
            <a:extLst>
              <a:ext uri="{FF2B5EF4-FFF2-40B4-BE49-F238E27FC236}">
                <a16:creationId xmlns:a16="http://schemas.microsoft.com/office/drawing/2014/main" id="{27F70BE6-6E82-B768-8689-21731F409357}"/>
              </a:ext>
            </a:extLst>
          </p:cNvPr>
          <p:cNvSpPr txBox="1"/>
          <p:nvPr/>
        </p:nvSpPr>
        <p:spPr>
          <a:xfrm>
            <a:off x="11918209" y="7746248"/>
            <a:ext cx="4474775" cy="48731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840"/>
              </a:lnSpc>
            </a:pPr>
            <a:r>
              <a:rPr lang="en-US" sz="3200" spc="-102" dirty="0">
                <a:latin typeface="Poppins Medium Bold"/>
              </a:rPr>
              <a:t>Sourav Barman</a:t>
            </a:r>
          </a:p>
        </p:txBody>
      </p:sp>
      <p:sp>
        <p:nvSpPr>
          <p:cNvPr id="14" name="TextBox 13">
            <a:extLst>
              <a:ext uri="{FF2B5EF4-FFF2-40B4-BE49-F238E27FC236}">
                <a16:creationId xmlns:a16="http://schemas.microsoft.com/office/drawing/2014/main" id="{E5889517-D3D6-6C18-357A-67E0A4383563}"/>
              </a:ext>
            </a:extLst>
          </p:cNvPr>
          <p:cNvSpPr txBox="1"/>
          <p:nvPr/>
        </p:nvSpPr>
        <p:spPr>
          <a:xfrm>
            <a:off x="2225894" y="8376574"/>
            <a:ext cx="3813019" cy="32175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25"/>
              </a:lnSpc>
            </a:pPr>
            <a:r>
              <a:rPr lang="en-US" sz="2800" spc="-53" dirty="0">
                <a:latin typeface="Poppins"/>
              </a:rPr>
              <a:t>ASH1925008M</a:t>
            </a:r>
          </a:p>
        </p:txBody>
      </p:sp>
      <p:sp>
        <p:nvSpPr>
          <p:cNvPr id="15" name="TextBox 14">
            <a:extLst>
              <a:ext uri="{FF2B5EF4-FFF2-40B4-BE49-F238E27FC236}">
                <a16:creationId xmlns:a16="http://schemas.microsoft.com/office/drawing/2014/main" id="{CE90ADA7-E05F-BCF5-304F-278A5F0CEE23}"/>
              </a:ext>
            </a:extLst>
          </p:cNvPr>
          <p:cNvSpPr txBox="1"/>
          <p:nvPr/>
        </p:nvSpPr>
        <p:spPr>
          <a:xfrm>
            <a:off x="7237490" y="8376574"/>
            <a:ext cx="3813019" cy="32175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25"/>
              </a:lnSpc>
            </a:pPr>
            <a:r>
              <a:rPr lang="en-US" sz="2800" spc="-53" dirty="0">
                <a:latin typeface="Poppins"/>
              </a:rPr>
              <a:t>BKH1925010M</a:t>
            </a:r>
          </a:p>
        </p:txBody>
      </p:sp>
      <p:sp>
        <p:nvSpPr>
          <p:cNvPr id="16" name="TextBox 15">
            <a:extLst>
              <a:ext uri="{FF2B5EF4-FFF2-40B4-BE49-F238E27FC236}">
                <a16:creationId xmlns:a16="http://schemas.microsoft.com/office/drawing/2014/main" id="{F8F377CF-6AE9-E356-9F82-9A21DB7F8A0E}"/>
              </a:ext>
            </a:extLst>
          </p:cNvPr>
          <p:cNvSpPr txBox="1"/>
          <p:nvPr/>
        </p:nvSpPr>
        <p:spPr>
          <a:xfrm>
            <a:off x="12249087" y="8376574"/>
            <a:ext cx="3813019" cy="32175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25"/>
              </a:lnSpc>
            </a:pPr>
            <a:r>
              <a:rPr lang="en-US" sz="2800" spc="-53" dirty="0">
                <a:latin typeface="Poppins"/>
              </a:rPr>
              <a:t>ASH1925030M</a:t>
            </a:r>
          </a:p>
        </p:txBody>
      </p:sp>
      <p:sp>
        <p:nvSpPr>
          <p:cNvPr id="2" name="Date Placeholder 1">
            <a:extLst>
              <a:ext uri="{FF2B5EF4-FFF2-40B4-BE49-F238E27FC236}">
                <a16:creationId xmlns:a16="http://schemas.microsoft.com/office/drawing/2014/main" id="{D1C8BD29-8082-7944-07EE-B75BC608BAC7}"/>
              </a:ext>
            </a:extLst>
          </p:cNvPr>
          <p:cNvSpPr>
            <a:spLocks noGrp="1"/>
          </p:cNvSpPr>
          <p:nvPr>
            <p:ph type="dt" sz="half" idx="10"/>
          </p:nvPr>
        </p:nvSpPr>
        <p:spPr/>
        <p:txBody>
          <a:bodyPr/>
          <a:lstStyle/>
          <a:p>
            <a:fld id="{E8DB00A8-6886-429D-B7E9-73B0908EBD48}" type="datetime1">
              <a:rPr lang="en-US" smtClean="0"/>
              <a:t>9/29/2022</a:t>
            </a:fld>
            <a:endParaRPr lang="en-US"/>
          </a:p>
        </p:txBody>
      </p:sp>
      <p:sp>
        <p:nvSpPr>
          <p:cNvPr id="3" name="Slide Number Placeholder 2">
            <a:extLst>
              <a:ext uri="{FF2B5EF4-FFF2-40B4-BE49-F238E27FC236}">
                <a16:creationId xmlns:a16="http://schemas.microsoft.com/office/drawing/2014/main" id="{2B520201-4394-017C-0E41-BE2DBA073523}"/>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5" name="Picture 5"/>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grpSp>
        <p:nvGrpSpPr>
          <p:cNvPr id="7" name="Group 6">
            <a:extLst>
              <a:ext uri="{FF2B5EF4-FFF2-40B4-BE49-F238E27FC236}">
                <a16:creationId xmlns:a16="http://schemas.microsoft.com/office/drawing/2014/main" id="{0FA897B3-32DA-5FD2-CB02-D043616F49BF}"/>
              </a:ext>
            </a:extLst>
          </p:cNvPr>
          <p:cNvGrpSpPr>
            <a:grpSpLocks noChangeAspect="1"/>
          </p:cNvGrpSpPr>
          <p:nvPr/>
        </p:nvGrpSpPr>
        <p:grpSpPr>
          <a:xfrm>
            <a:off x="6906612" y="2915637"/>
            <a:ext cx="4474775" cy="4474775"/>
            <a:chOff x="0" y="0"/>
            <a:chExt cx="6350000" cy="6350000"/>
          </a:xfrm>
        </p:grpSpPr>
        <p:sp>
          <p:nvSpPr>
            <p:cNvPr id="18" name="Freeform 5">
              <a:extLst>
                <a:ext uri="{FF2B5EF4-FFF2-40B4-BE49-F238E27FC236}">
                  <a16:creationId xmlns:a16="http://schemas.microsoft.com/office/drawing/2014/main" id="{D7BF47B8-21C6-911E-C1C1-4DFAB1CC9566}"/>
                </a:ext>
              </a:extLst>
            </p:cNvPr>
            <p:cNvSpPr/>
            <p:nvPr/>
          </p:nvSpPr>
          <p:spPr>
            <a:xfrm>
              <a:off x="0" y="0"/>
              <a:ext cx="6350000" cy="6350000"/>
            </a:xfrm>
            <a:custGeom>
              <a:avLst/>
              <a:gdLst/>
              <a:ahLst/>
              <a:cxnLst/>
              <a:rect l="l" t="t" r="r" b="b"/>
              <a:pathLst>
                <a:path w="6350000" h="6350000">
                  <a:moveTo>
                    <a:pt x="4474210" y="0"/>
                  </a:moveTo>
                  <a:lnTo>
                    <a:pt x="1875790" y="0"/>
                  </a:lnTo>
                  <a:cubicBezTo>
                    <a:pt x="839470" y="0"/>
                    <a:pt x="0" y="839470"/>
                    <a:pt x="0" y="1875790"/>
                  </a:cubicBezTo>
                  <a:lnTo>
                    <a:pt x="0" y="4474210"/>
                  </a:lnTo>
                  <a:cubicBezTo>
                    <a:pt x="0" y="5510530"/>
                    <a:pt x="839470" y="6350000"/>
                    <a:pt x="1875790" y="6350000"/>
                  </a:cubicBezTo>
                  <a:lnTo>
                    <a:pt x="4474210" y="6350000"/>
                  </a:lnTo>
                  <a:cubicBezTo>
                    <a:pt x="5510530" y="6350000"/>
                    <a:pt x="6350000" y="5510530"/>
                    <a:pt x="6350000" y="4474210"/>
                  </a:cubicBezTo>
                  <a:lnTo>
                    <a:pt x="6350000" y="1875790"/>
                  </a:lnTo>
                  <a:cubicBezTo>
                    <a:pt x="6350000" y="839470"/>
                    <a:pt x="5510530" y="0"/>
                    <a:pt x="4474210" y="0"/>
                  </a:cubicBezTo>
                  <a:close/>
                </a:path>
              </a:pathLst>
            </a:custGeom>
            <a:solidFill>
              <a:schemeClr val="bg2"/>
            </a:solidFill>
            <a:ln>
              <a:solidFill>
                <a:srgbClr val="000000"/>
              </a:solidFill>
            </a:ln>
          </p:spPr>
          <p:txBody>
            <a:bodyPr/>
            <a:lstStyle/>
            <a:p>
              <a:endParaRPr lang="en-US"/>
            </a:p>
          </p:txBody>
        </p:sp>
      </p:grpSp>
      <p:sp>
        <p:nvSpPr>
          <p:cNvPr id="9" name="TextBox 8">
            <a:extLst>
              <a:ext uri="{FF2B5EF4-FFF2-40B4-BE49-F238E27FC236}">
                <a16:creationId xmlns:a16="http://schemas.microsoft.com/office/drawing/2014/main" id="{9FA0C661-27F9-C928-28B3-4FF39E4BFC95}"/>
              </a:ext>
            </a:extLst>
          </p:cNvPr>
          <p:cNvSpPr txBox="1"/>
          <p:nvPr/>
        </p:nvSpPr>
        <p:spPr>
          <a:xfrm>
            <a:off x="4808892" y="1149743"/>
            <a:ext cx="8670213" cy="85921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720"/>
              </a:lnSpc>
            </a:pPr>
            <a:r>
              <a:rPr lang="en-US" sz="5600" spc="-179" dirty="0">
                <a:latin typeface="Poppins Medium Bold"/>
              </a:rPr>
              <a:t>Presented TO</a:t>
            </a:r>
          </a:p>
        </p:txBody>
      </p:sp>
      <p:sp>
        <p:nvSpPr>
          <p:cNvPr id="12" name="TextBox 11">
            <a:extLst>
              <a:ext uri="{FF2B5EF4-FFF2-40B4-BE49-F238E27FC236}">
                <a16:creationId xmlns:a16="http://schemas.microsoft.com/office/drawing/2014/main" id="{B5E7C819-849D-3C09-EBB0-0CB38F3E12D4}"/>
              </a:ext>
            </a:extLst>
          </p:cNvPr>
          <p:cNvSpPr txBox="1"/>
          <p:nvPr/>
        </p:nvSpPr>
        <p:spPr>
          <a:xfrm>
            <a:off x="6906612" y="7746248"/>
            <a:ext cx="4474775" cy="48731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840"/>
              </a:lnSpc>
            </a:pPr>
            <a:r>
              <a:rPr lang="en-US" sz="3200" spc="-102" dirty="0">
                <a:latin typeface="Poppins Medium Bold"/>
              </a:rPr>
              <a:t>Nazmun Nahar</a:t>
            </a:r>
          </a:p>
        </p:txBody>
      </p:sp>
      <p:sp>
        <p:nvSpPr>
          <p:cNvPr id="15" name="TextBox 14">
            <a:extLst>
              <a:ext uri="{FF2B5EF4-FFF2-40B4-BE49-F238E27FC236}">
                <a16:creationId xmlns:a16="http://schemas.microsoft.com/office/drawing/2014/main" id="{CE90ADA7-E05F-BCF5-304F-278A5F0CEE23}"/>
              </a:ext>
            </a:extLst>
          </p:cNvPr>
          <p:cNvSpPr txBox="1"/>
          <p:nvPr/>
        </p:nvSpPr>
        <p:spPr>
          <a:xfrm>
            <a:off x="7237488" y="8249007"/>
            <a:ext cx="3813019" cy="86177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spc="-53" dirty="0">
                <a:latin typeface="Poppins"/>
              </a:rPr>
              <a:t>Lecturer</a:t>
            </a:r>
          </a:p>
          <a:p>
            <a:pPr algn="ctr"/>
            <a:r>
              <a:rPr lang="en-US" sz="2800" spc="-53" dirty="0">
                <a:latin typeface="Poppins"/>
              </a:rPr>
              <a:t>IIT,NSTU</a:t>
            </a:r>
          </a:p>
        </p:txBody>
      </p:sp>
      <p:sp>
        <p:nvSpPr>
          <p:cNvPr id="2" name="Date Placeholder 1">
            <a:extLst>
              <a:ext uri="{FF2B5EF4-FFF2-40B4-BE49-F238E27FC236}">
                <a16:creationId xmlns:a16="http://schemas.microsoft.com/office/drawing/2014/main" id="{1B1A3F10-C317-87D6-0240-44E356E9877A}"/>
              </a:ext>
            </a:extLst>
          </p:cNvPr>
          <p:cNvSpPr>
            <a:spLocks noGrp="1"/>
          </p:cNvSpPr>
          <p:nvPr>
            <p:ph type="dt" sz="half" idx="10"/>
          </p:nvPr>
        </p:nvSpPr>
        <p:spPr/>
        <p:txBody>
          <a:bodyPr/>
          <a:lstStyle/>
          <a:p>
            <a:fld id="{36B8E04E-078C-4639-BD37-CA0973C7C4E1}" type="datetime1">
              <a:rPr lang="en-US" smtClean="0"/>
              <a:t>9/29/2022</a:t>
            </a:fld>
            <a:endParaRPr lang="en-US"/>
          </a:p>
        </p:txBody>
      </p:sp>
      <p:sp>
        <p:nvSpPr>
          <p:cNvPr id="3" name="Slide Number Placeholder 2">
            <a:extLst>
              <a:ext uri="{FF2B5EF4-FFF2-40B4-BE49-F238E27FC236}">
                <a16:creationId xmlns:a16="http://schemas.microsoft.com/office/drawing/2014/main" id="{166D7930-B83F-064B-BBB4-C4DE9348ABD4}"/>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646945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9" name="Group 9"/>
          <p:cNvGrpSpPr/>
          <p:nvPr/>
        </p:nvGrpSpPr>
        <p:grpSpPr>
          <a:xfrm>
            <a:off x="1713781" y="2695047"/>
            <a:ext cx="6780460" cy="1899303"/>
            <a:chOff x="0" y="-190500"/>
            <a:chExt cx="9040614" cy="2532404"/>
          </a:xfrm>
        </p:grpSpPr>
        <p:sp>
          <p:nvSpPr>
            <p:cNvPr id="10" name="TextBox 10"/>
            <p:cNvSpPr txBox="1"/>
            <p:nvPr/>
          </p:nvSpPr>
          <p:spPr>
            <a:xfrm>
              <a:off x="0" y="-190500"/>
              <a:ext cx="9040614" cy="1436291"/>
            </a:xfrm>
            <a:prstGeom prst="rect">
              <a:avLst/>
            </a:prstGeom>
          </p:spPr>
          <p:txBody>
            <a:bodyPr lIns="0" tIns="0" rIns="0" bIns="0" rtlCol="0" anchor="t">
              <a:spAutoFit/>
            </a:bodyPr>
            <a:lstStyle/>
            <a:p>
              <a:pPr marL="0" lvl="0" indent="0" algn="l">
                <a:lnSpc>
                  <a:spcPts val="8399"/>
                </a:lnSpc>
                <a:spcBef>
                  <a:spcPct val="0"/>
                </a:spcBef>
              </a:pPr>
              <a:r>
                <a:rPr lang="en-US" sz="7200" b="1" u="none" dirty="0">
                  <a:solidFill>
                    <a:srgbClr val="2B2B2B"/>
                  </a:solidFill>
                  <a:latin typeface="Agrandir"/>
                </a:rPr>
                <a:t>Agenda</a:t>
              </a:r>
            </a:p>
          </p:txBody>
        </p:sp>
        <p:sp>
          <p:nvSpPr>
            <p:cNvPr id="11" name="TextBox 11"/>
            <p:cNvSpPr txBox="1"/>
            <p:nvPr/>
          </p:nvSpPr>
          <p:spPr>
            <a:xfrm>
              <a:off x="0" y="1652506"/>
              <a:ext cx="9040614" cy="689398"/>
            </a:xfrm>
            <a:prstGeom prst="rect">
              <a:avLst/>
            </a:prstGeom>
          </p:spPr>
          <p:txBody>
            <a:bodyPr lIns="0" tIns="0" rIns="0" bIns="0" rtlCol="0" anchor="t">
              <a:spAutoFit/>
            </a:bodyPr>
            <a:lstStyle/>
            <a:p>
              <a:pPr marL="0" lvl="0" indent="0" algn="l">
                <a:lnSpc>
                  <a:spcPts val="3920"/>
                </a:lnSpc>
                <a:spcBef>
                  <a:spcPct val="0"/>
                </a:spcBef>
              </a:pPr>
              <a:r>
                <a:rPr lang="en-US" sz="3500" u="none" dirty="0">
                  <a:solidFill>
                    <a:srgbClr val="2B2B2B"/>
                  </a:solidFill>
                  <a:latin typeface="Agrandir"/>
                </a:rPr>
                <a:t>Topics Covered</a:t>
              </a:r>
            </a:p>
          </p:txBody>
        </p:sp>
      </p:grpSp>
      <p:grpSp>
        <p:nvGrpSpPr>
          <p:cNvPr id="12" name="Group 12"/>
          <p:cNvGrpSpPr/>
          <p:nvPr/>
        </p:nvGrpSpPr>
        <p:grpSpPr>
          <a:xfrm>
            <a:off x="9452860" y="1943100"/>
            <a:ext cx="6907145" cy="868440"/>
            <a:chOff x="0" y="0"/>
            <a:chExt cx="9209527" cy="1157920"/>
          </a:xfrm>
        </p:grpSpPr>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124235" cy="1157920"/>
            </a:xfrm>
            <a:prstGeom prst="rect">
              <a:avLst/>
            </a:prstGeom>
          </p:spPr>
        </p:pic>
        <p:sp>
          <p:nvSpPr>
            <p:cNvPr id="14" name="TextBox 14"/>
            <p:cNvSpPr txBox="1"/>
            <p:nvPr/>
          </p:nvSpPr>
          <p:spPr>
            <a:xfrm>
              <a:off x="1634311" y="147159"/>
              <a:ext cx="7575216" cy="676340"/>
            </a:xfrm>
            <a:prstGeom prst="rect">
              <a:avLst/>
            </a:prstGeom>
          </p:spPr>
          <p:txBody>
            <a:bodyPr lIns="0" tIns="0" rIns="0" bIns="0" rtlCol="0" anchor="t">
              <a:spAutoFit/>
            </a:bodyPr>
            <a:lstStyle/>
            <a:p>
              <a:pPr algn="l">
                <a:lnSpc>
                  <a:spcPts val="4199"/>
                </a:lnSpc>
              </a:pPr>
              <a:r>
                <a:rPr lang="en-US" sz="2999" b="1" dirty="0">
                  <a:latin typeface="Agrandir"/>
                </a:rPr>
                <a:t>Introduction</a:t>
              </a:r>
            </a:p>
          </p:txBody>
        </p:sp>
        <p:sp>
          <p:nvSpPr>
            <p:cNvPr id="15" name="TextBox 15"/>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1</a:t>
              </a:r>
            </a:p>
          </p:txBody>
        </p:sp>
      </p:grpSp>
      <p:grpSp>
        <p:nvGrpSpPr>
          <p:cNvPr id="16" name="Group 16"/>
          <p:cNvGrpSpPr/>
          <p:nvPr/>
        </p:nvGrpSpPr>
        <p:grpSpPr>
          <a:xfrm>
            <a:off x="9452860" y="3231781"/>
            <a:ext cx="6907145" cy="868440"/>
            <a:chOff x="0" y="0"/>
            <a:chExt cx="9209527" cy="1157920"/>
          </a:xfrm>
        </p:grpSpPr>
        <p:sp>
          <p:nvSpPr>
            <p:cNvPr id="17" name="TextBox 17"/>
            <p:cNvSpPr txBox="1"/>
            <p:nvPr/>
          </p:nvSpPr>
          <p:spPr>
            <a:xfrm>
              <a:off x="1634311" y="147159"/>
              <a:ext cx="7575216" cy="676340"/>
            </a:xfrm>
            <a:prstGeom prst="rect">
              <a:avLst/>
            </a:prstGeom>
          </p:spPr>
          <p:txBody>
            <a:bodyPr lIns="0" tIns="0" rIns="0" bIns="0" rtlCol="0" anchor="t">
              <a:spAutoFit/>
            </a:bodyPr>
            <a:lstStyle/>
            <a:p>
              <a:pPr algn="l">
                <a:lnSpc>
                  <a:spcPts val="4199"/>
                </a:lnSpc>
              </a:pPr>
              <a:r>
                <a:rPr lang="en-US" sz="2999" b="1" dirty="0">
                  <a:latin typeface="Agrandir"/>
                </a:rPr>
                <a:t>Motivation</a:t>
              </a:r>
            </a:p>
          </p:txBody>
        </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124235" cy="1157920"/>
            </a:xfrm>
            <a:prstGeom prst="rect">
              <a:avLst/>
            </a:prstGeom>
          </p:spPr>
        </p:pic>
        <p:sp>
          <p:nvSpPr>
            <p:cNvPr id="19" name="TextBox 19"/>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2</a:t>
              </a:r>
            </a:p>
          </p:txBody>
        </p:sp>
      </p:grpSp>
      <p:grpSp>
        <p:nvGrpSpPr>
          <p:cNvPr id="20" name="Group 20"/>
          <p:cNvGrpSpPr/>
          <p:nvPr/>
        </p:nvGrpSpPr>
        <p:grpSpPr>
          <a:xfrm>
            <a:off x="9452860" y="4520461"/>
            <a:ext cx="6907145" cy="868440"/>
            <a:chOff x="0" y="0"/>
            <a:chExt cx="9209527" cy="1157920"/>
          </a:xfrm>
        </p:grpSpPr>
        <p:sp>
          <p:nvSpPr>
            <p:cNvPr id="21" name="TextBox 21"/>
            <p:cNvSpPr txBox="1"/>
            <p:nvPr/>
          </p:nvSpPr>
          <p:spPr>
            <a:xfrm>
              <a:off x="1634311" y="147159"/>
              <a:ext cx="7575216" cy="676340"/>
            </a:xfrm>
            <a:prstGeom prst="rect">
              <a:avLst/>
            </a:prstGeom>
          </p:spPr>
          <p:txBody>
            <a:bodyPr lIns="0" tIns="0" rIns="0" bIns="0" rtlCol="0" anchor="t">
              <a:spAutoFit/>
            </a:bodyPr>
            <a:lstStyle/>
            <a:p>
              <a:pPr algn="l">
                <a:lnSpc>
                  <a:spcPts val="4199"/>
                </a:lnSpc>
              </a:pPr>
              <a:r>
                <a:rPr lang="en-US" sz="2999" b="1" dirty="0">
                  <a:latin typeface="Agrandir"/>
                </a:rPr>
                <a:t>Methodology</a:t>
              </a:r>
            </a:p>
          </p:txBody>
        </p:sp>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124235" cy="1157920"/>
            </a:xfrm>
            <a:prstGeom prst="rect">
              <a:avLst/>
            </a:prstGeom>
          </p:spPr>
        </p:pic>
        <p:sp>
          <p:nvSpPr>
            <p:cNvPr id="23" name="TextBox 23"/>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3</a:t>
              </a:r>
            </a:p>
          </p:txBody>
        </p:sp>
      </p:grpSp>
      <p:grpSp>
        <p:nvGrpSpPr>
          <p:cNvPr id="24" name="Group 24"/>
          <p:cNvGrpSpPr/>
          <p:nvPr/>
        </p:nvGrpSpPr>
        <p:grpSpPr>
          <a:xfrm>
            <a:off x="9452860" y="5809142"/>
            <a:ext cx="6907145" cy="868440"/>
            <a:chOff x="0" y="0"/>
            <a:chExt cx="9209527" cy="1157920"/>
          </a:xfrm>
        </p:grpSpPr>
        <p:sp>
          <p:nvSpPr>
            <p:cNvPr id="25" name="TextBox 25"/>
            <p:cNvSpPr txBox="1"/>
            <p:nvPr/>
          </p:nvSpPr>
          <p:spPr>
            <a:xfrm>
              <a:off x="1634311" y="147159"/>
              <a:ext cx="7575216" cy="676340"/>
            </a:xfrm>
            <a:prstGeom prst="rect">
              <a:avLst/>
            </a:prstGeom>
          </p:spPr>
          <p:txBody>
            <a:bodyPr lIns="0" tIns="0" rIns="0" bIns="0" rtlCol="0" anchor="t">
              <a:spAutoFit/>
            </a:bodyPr>
            <a:lstStyle/>
            <a:p>
              <a:pPr algn="l">
                <a:lnSpc>
                  <a:spcPts val="4199"/>
                </a:lnSpc>
              </a:pPr>
              <a:r>
                <a:rPr lang="en-US" sz="2999" b="1" dirty="0">
                  <a:latin typeface="Agrandir"/>
                </a:rPr>
                <a:t>Preprocessing</a:t>
              </a:r>
            </a:p>
          </p:txBody>
        </p:sp>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124235" cy="1157920"/>
            </a:xfrm>
            <a:prstGeom prst="rect">
              <a:avLst/>
            </a:prstGeom>
          </p:spPr>
        </p:pic>
        <p:sp>
          <p:nvSpPr>
            <p:cNvPr id="27" name="TextBox 27"/>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4</a:t>
              </a:r>
            </a:p>
          </p:txBody>
        </p:sp>
      </p:grpSp>
      <p:pic>
        <p:nvPicPr>
          <p:cNvPr id="28" name="Picture 2">
            <a:extLst>
              <a:ext uri="{FF2B5EF4-FFF2-40B4-BE49-F238E27FC236}">
                <a16:creationId xmlns:a16="http://schemas.microsoft.com/office/drawing/2014/main" id="{ACD399FB-B791-6A19-6EA8-8E344D4DDB14}"/>
              </a:ext>
            </a:extLst>
          </p:cNvPr>
          <p:cNvPicPr>
            <a:picLocks noChangeAspect="1"/>
          </p:cNvPicPr>
          <p:nvPr/>
        </p:nvPicPr>
        <p:blipFill>
          <a:blip r:embed="rId4">
            <a:alphaModFix amt="25000"/>
          </a:blip>
          <a:srcRect/>
          <a:stretch>
            <a:fillRect/>
          </a:stretch>
        </p:blipFill>
        <p:spPr>
          <a:xfrm rot="3203220">
            <a:off x="-3736927" y="38462"/>
            <a:ext cx="10901417" cy="11498755"/>
          </a:xfrm>
          <a:prstGeom prst="rect">
            <a:avLst/>
          </a:prstGeom>
        </p:spPr>
      </p:pic>
      <p:pic>
        <p:nvPicPr>
          <p:cNvPr id="29" name="Picture 3">
            <a:extLst>
              <a:ext uri="{FF2B5EF4-FFF2-40B4-BE49-F238E27FC236}">
                <a16:creationId xmlns:a16="http://schemas.microsoft.com/office/drawing/2014/main" id="{06EE3C95-58AF-52C3-C0B5-FE0E9EAEC6D8}"/>
              </a:ext>
            </a:extLst>
          </p:cNvPr>
          <p:cNvPicPr>
            <a:picLocks noChangeAspect="1"/>
          </p:cNvPicPr>
          <p:nvPr/>
        </p:nvPicPr>
        <p:blipFill>
          <a:blip r:embed="rId5">
            <a:alphaModFix amt="25000"/>
          </a:blip>
          <a:srcRect/>
          <a:stretch>
            <a:fillRect/>
          </a:stretch>
        </p:blipFill>
        <p:spPr>
          <a:xfrm rot="15858595">
            <a:off x="16270036" y="5531974"/>
            <a:ext cx="4865516" cy="6168780"/>
          </a:xfrm>
          <a:prstGeom prst="rect">
            <a:avLst/>
          </a:prstGeom>
        </p:spPr>
      </p:pic>
      <p:grpSp>
        <p:nvGrpSpPr>
          <p:cNvPr id="2" name="Group 24">
            <a:extLst>
              <a:ext uri="{FF2B5EF4-FFF2-40B4-BE49-F238E27FC236}">
                <a16:creationId xmlns:a16="http://schemas.microsoft.com/office/drawing/2014/main" id="{B989735A-7F63-3193-2ED6-2E5CC4D65CFB}"/>
              </a:ext>
            </a:extLst>
          </p:cNvPr>
          <p:cNvGrpSpPr/>
          <p:nvPr/>
        </p:nvGrpSpPr>
        <p:grpSpPr>
          <a:xfrm>
            <a:off x="9452860" y="6995059"/>
            <a:ext cx="6907145" cy="868440"/>
            <a:chOff x="0" y="0"/>
            <a:chExt cx="9209527" cy="1157920"/>
          </a:xfrm>
        </p:grpSpPr>
        <p:sp>
          <p:nvSpPr>
            <p:cNvPr id="3" name="TextBox 25">
              <a:extLst>
                <a:ext uri="{FF2B5EF4-FFF2-40B4-BE49-F238E27FC236}">
                  <a16:creationId xmlns:a16="http://schemas.microsoft.com/office/drawing/2014/main" id="{96F7418C-2B71-16D4-FFE7-9198BAD3634B}"/>
                </a:ext>
              </a:extLst>
            </p:cNvPr>
            <p:cNvSpPr txBox="1"/>
            <p:nvPr/>
          </p:nvSpPr>
          <p:spPr>
            <a:xfrm>
              <a:off x="1634311" y="147159"/>
              <a:ext cx="7575216" cy="676340"/>
            </a:xfrm>
            <a:prstGeom prst="rect">
              <a:avLst/>
            </a:prstGeom>
          </p:spPr>
          <p:txBody>
            <a:bodyPr lIns="0" tIns="0" rIns="0" bIns="0" rtlCol="0" anchor="t">
              <a:spAutoFit/>
            </a:bodyPr>
            <a:lstStyle/>
            <a:p>
              <a:pPr algn="l">
                <a:lnSpc>
                  <a:spcPts val="4199"/>
                </a:lnSpc>
              </a:pPr>
              <a:r>
                <a:rPr lang="en-US" sz="2999" b="1" dirty="0">
                  <a:latin typeface="Agrandir"/>
                </a:rPr>
                <a:t>Result</a:t>
              </a:r>
            </a:p>
          </p:txBody>
        </p:sp>
        <p:pic>
          <p:nvPicPr>
            <p:cNvPr id="4" name="Picture 26">
              <a:extLst>
                <a:ext uri="{FF2B5EF4-FFF2-40B4-BE49-F238E27FC236}">
                  <a16:creationId xmlns:a16="http://schemas.microsoft.com/office/drawing/2014/main" id="{1D1A86A4-4633-8BD2-9136-25E5A77CC4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124235" cy="1157920"/>
            </a:xfrm>
            <a:prstGeom prst="rect">
              <a:avLst/>
            </a:prstGeom>
          </p:spPr>
        </p:pic>
        <p:sp>
          <p:nvSpPr>
            <p:cNvPr id="5" name="TextBox 27">
              <a:extLst>
                <a:ext uri="{FF2B5EF4-FFF2-40B4-BE49-F238E27FC236}">
                  <a16:creationId xmlns:a16="http://schemas.microsoft.com/office/drawing/2014/main" id="{777B4155-C6A5-AA1A-141A-FB697A81122B}"/>
                </a:ext>
              </a:extLst>
            </p:cNvPr>
            <p:cNvSpPr txBox="1"/>
            <p:nvPr/>
          </p:nvSpPr>
          <p:spPr>
            <a:xfrm>
              <a:off x="351305" y="370892"/>
              <a:ext cx="421625" cy="320772"/>
            </a:xfrm>
            <a:prstGeom prst="rect">
              <a:avLst/>
            </a:prstGeom>
          </p:spPr>
          <p:txBody>
            <a:bodyPr lIns="0" tIns="0" rIns="0" bIns="0" rtlCol="0" anchor="t">
              <a:spAutoFit/>
            </a:bodyPr>
            <a:lstStyle/>
            <a:p>
              <a:pPr algn="ctr">
                <a:lnSpc>
                  <a:spcPts val="1960"/>
                </a:lnSpc>
              </a:pPr>
              <a:r>
                <a:rPr lang="en-US" sz="1400" dirty="0">
                  <a:solidFill>
                    <a:srgbClr val="2B2B2B"/>
                  </a:solidFill>
                  <a:latin typeface="Agrandir Bold"/>
                </a:rPr>
                <a:t>5</a:t>
              </a:r>
            </a:p>
          </p:txBody>
        </p:sp>
      </p:grpSp>
      <p:sp>
        <p:nvSpPr>
          <p:cNvPr id="6" name="Date Placeholder 5">
            <a:extLst>
              <a:ext uri="{FF2B5EF4-FFF2-40B4-BE49-F238E27FC236}">
                <a16:creationId xmlns:a16="http://schemas.microsoft.com/office/drawing/2014/main" id="{15329004-2146-B0FD-A32E-CDDA23F46949}"/>
              </a:ext>
            </a:extLst>
          </p:cNvPr>
          <p:cNvSpPr>
            <a:spLocks noGrp="1"/>
          </p:cNvSpPr>
          <p:nvPr>
            <p:ph type="dt" sz="half" idx="10"/>
          </p:nvPr>
        </p:nvSpPr>
        <p:spPr/>
        <p:txBody>
          <a:bodyPr/>
          <a:lstStyle/>
          <a:p>
            <a:fld id="{0421C62D-E7A2-4527-8B1D-AC202AF99FE8}" type="datetime1">
              <a:rPr lang="en-US" smtClean="0"/>
              <a:t>9/29/2022</a:t>
            </a:fld>
            <a:endParaRPr lang="en-US"/>
          </a:p>
        </p:txBody>
      </p:sp>
      <p:sp>
        <p:nvSpPr>
          <p:cNvPr id="7" name="Slide Number Placeholder 6">
            <a:extLst>
              <a:ext uri="{FF2B5EF4-FFF2-40B4-BE49-F238E27FC236}">
                <a16:creationId xmlns:a16="http://schemas.microsoft.com/office/drawing/2014/main" id="{98B46709-6EDC-48FE-38E8-7E634F3922CB}"/>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4">
            <a:alphaModFix amt="25000"/>
          </a:blip>
          <a:srcRect/>
          <a:stretch>
            <a:fillRect/>
          </a:stretch>
        </p:blipFill>
        <p:spPr>
          <a:xfrm rot="-5741405">
            <a:off x="8316155" y="8504485"/>
            <a:ext cx="4865516" cy="6168780"/>
          </a:xfrm>
          <a:prstGeom prst="rect">
            <a:avLst/>
          </a:prstGeom>
        </p:spPr>
      </p:pic>
      <p:grpSp>
        <p:nvGrpSpPr>
          <p:cNvPr id="5" name="Group 5"/>
          <p:cNvGrpSpPr/>
          <p:nvPr/>
        </p:nvGrpSpPr>
        <p:grpSpPr>
          <a:xfrm>
            <a:off x="1752600" y="2400300"/>
            <a:ext cx="7729865" cy="5182656"/>
            <a:chOff x="0" y="-190500"/>
            <a:chExt cx="10306486" cy="6910207"/>
          </a:xfrm>
        </p:grpSpPr>
        <p:sp>
          <p:nvSpPr>
            <p:cNvPr id="6" name="TextBox 6"/>
            <p:cNvSpPr txBox="1"/>
            <p:nvPr/>
          </p:nvSpPr>
          <p:spPr>
            <a:xfrm>
              <a:off x="0" y="-190500"/>
              <a:ext cx="10306486" cy="1398673"/>
            </a:xfrm>
            <a:prstGeom prst="rect">
              <a:avLst/>
            </a:prstGeom>
          </p:spPr>
          <p:txBody>
            <a:bodyPr lIns="0" tIns="0" rIns="0" bIns="0" rtlCol="0" anchor="t">
              <a:spAutoFit/>
            </a:bodyPr>
            <a:lstStyle/>
            <a:p>
              <a:pPr marL="0" lvl="0" indent="0">
                <a:lnSpc>
                  <a:spcPts val="8399"/>
                </a:lnSpc>
                <a:spcBef>
                  <a:spcPct val="0"/>
                </a:spcBef>
              </a:pPr>
              <a:r>
                <a:rPr lang="en-US" sz="6999" b="1" u="none" dirty="0">
                  <a:solidFill>
                    <a:srgbClr val="2B2B2B"/>
                  </a:solidFill>
                  <a:latin typeface="Agrandir"/>
                </a:rPr>
                <a:t>Introduction</a:t>
              </a:r>
            </a:p>
          </p:txBody>
        </p:sp>
        <p:sp>
          <p:nvSpPr>
            <p:cNvPr id="7" name="TextBox 7"/>
            <p:cNvSpPr txBox="1"/>
            <p:nvPr/>
          </p:nvSpPr>
          <p:spPr>
            <a:xfrm>
              <a:off x="0" y="3272610"/>
              <a:ext cx="10306486" cy="3447097"/>
            </a:xfrm>
            <a:prstGeom prst="rect">
              <a:avLst/>
            </a:prstGeom>
          </p:spPr>
          <p:txBody>
            <a:bodyPr lIns="0" tIns="0" rIns="0" bIns="0" rtlCol="0" anchor="t">
              <a:spAutoFit/>
            </a:bodyPr>
            <a:lstStyle/>
            <a:p>
              <a:pPr marL="342900" indent="-342900" algn="just">
                <a:buFont typeface="Arial" panose="020B0604020202020204" pitchFamily="34" charset="0"/>
                <a:buChar char="•"/>
              </a:pPr>
              <a:r>
                <a:rPr lang="en-US" sz="2800" i="0" dirty="0">
                  <a:solidFill>
                    <a:srgbClr val="212B32"/>
                  </a:solidFill>
                  <a:effectLst/>
                  <a:latin typeface="Comic Sans MS" panose="030F0702030302020204" pitchFamily="66" charset="0"/>
                </a:rPr>
                <a:t>Heart failure means that the heart is unable to pump blood around the body properly. It usually occurs because the heart has become too weak or stiff.</a:t>
              </a:r>
            </a:p>
            <a:p>
              <a:pPr marL="342900" indent="-342900" algn="just">
                <a:buFont typeface="Arial" panose="020B0604020202020204" pitchFamily="34" charset="0"/>
                <a:buChar char="•"/>
              </a:pPr>
              <a:r>
                <a:rPr lang="en-US" sz="2800" dirty="0">
                  <a:latin typeface="Comic Sans MS" panose="030F0702030302020204" pitchFamily="66" charset="0"/>
                </a:rPr>
                <a:t>We want to predict the possibility of heart failure of a person based on collected data .</a:t>
              </a:r>
            </a:p>
          </p:txBody>
        </p:sp>
      </p:grpSp>
      <p:pic>
        <p:nvPicPr>
          <p:cNvPr id="9" name="Picture 8">
            <a:extLst>
              <a:ext uri="{FF2B5EF4-FFF2-40B4-BE49-F238E27FC236}">
                <a16:creationId xmlns:a16="http://schemas.microsoft.com/office/drawing/2014/main" id="{A3089558-A8A7-DEBE-E09E-02019E7D68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4954" y="2777410"/>
            <a:ext cx="4440446" cy="4440446"/>
          </a:xfrm>
          <a:prstGeom prst="rect">
            <a:avLst/>
          </a:prstGeom>
        </p:spPr>
      </p:pic>
      <p:sp>
        <p:nvSpPr>
          <p:cNvPr id="4" name="Date Placeholder 3">
            <a:extLst>
              <a:ext uri="{FF2B5EF4-FFF2-40B4-BE49-F238E27FC236}">
                <a16:creationId xmlns:a16="http://schemas.microsoft.com/office/drawing/2014/main" id="{9E77FED7-F6B1-9BB7-1A81-26E270EAB4BA}"/>
              </a:ext>
            </a:extLst>
          </p:cNvPr>
          <p:cNvSpPr>
            <a:spLocks noGrp="1"/>
          </p:cNvSpPr>
          <p:nvPr>
            <p:ph type="dt" sz="half" idx="10"/>
          </p:nvPr>
        </p:nvSpPr>
        <p:spPr/>
        <p:txBody>
          <a:bodyPr/>
          <a:lstStyle/>
          <a:p>
            <a:fld id="{C1779604-A896-44AB-AF4C-74CD3C50B785}" type="datetime1">
              <a:rPr lang="en-US" smtClean="0"/>
              <a:t>9/29/2022</a:t>
            </a:fld>
            <a:endParaRPr lang="en-US"/>
          </a:p>
        </p:txBody>
      </p:sp>
      <p:sp>
        <p:nvSpPr>
          <p:cNvPr id="8" name="Slide Number Placeholder 7">
            <a:extLst>
              <a:ext uri="{FF2B5EF4-FFF2-40B4-BE49-F238E27FC236}">
                <a16:creationId xmlns:a16="http://schemas.microsoft.com/office/drawing/2014/main" id="{2C18BBC3-0123-F5FD-49DC-33B295714FAD}"/>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4">
            <a:alphaModFix amt="25000"/>
          </a:blip>
          <a:srcRect/>
          <a:stretch>
            <a:fillRect/>
          </a:stretch>
        </p:blipFill>
        <p:spPr>
          <a:xfrm rot="-5741405">
            <a:off x="8316155" y="8504485"/>
            <a:ext cx="4865516" cy="6168780"/>
          </a:xfrm>
          <a:prstGeom prst="rect">
            <a:avLst/>
          </a:prstGeom>
        </p:spPr>
      </p:pic>
      <p:grpSp>
        <p:nvGrpSpPr>
          <p:cNvPr id="5" name="Group 5"/>
          <p:cNvGrpSpPr/>
          <p:nvPr/>
        </p:nvGrpSpPr>
        <p:grpSpPr>
          <a:xfrm>
            <a:off x="1752599" y="2400300"/>
            <a:ext cx="7729866" cy="5629586"/>
            <a:chOff x="-1" y="-190500"/>
            <a:chExt cx="10306487" cy="7506113"/>
          </a:xfrm>
        </p:grpSpPr>
        <p:sp>
          <p:nvSpPr>
            <p:cNvPr id="6" name="TextBox 6"/>
            <p:cNvSpPr txBox="1"/>
            <p:nvPr/>
          </p:nvSpPr>
          <p:spPr>
            <a:xfrm>
              <a:off x="0" y="-190500"/>
              <a:ext cx="10306486" cy="1398673"/>
            </a:xfrm>
            <a:prstGeom prst="rect">
              <a:avLst/>
            </a:prstGeom>
          </p:spPr>
          <p:txBody>
            <a:bodyPr lIns="0" tIns="0" rIns="0" bIns="0" rtlCol="0" anchor="t">
              <a:spAutoFit/>
            </a:bodyPr>
            <a:lstStyle/>
            <a:p>
              <a:pPr marL="0" lvl="0" indent="0">
                <a:lnSpc>
                  <a:spcPts val="8399"/>
                </a:lnSpc>
                <a:spcBef>
                  <a:spcPct val="0"/>
                </a:spcBef>
              </a:pPr>
              <a:r>
                <a:rPr lang="en-US" sz="6999" b="1" u="none" dirty="0">
                  <a:solidFill>
                    <a:srgbClr val="2B2B2B"/>
                  </a:solidFill>
                  <a:latin typeface="Agrandir"/>
                </a:rPr>
                <a:t>Motivation</a:t>
              </a:r>
            </a:p>
          </p:txBody>
        </p:sp>
        <p:sp>
          <p:nvSpPr>
            <p:cNvPr id="7" name="TextBox 7"/>
            <p:cNvSpPr txBox="1"/>
            <p:nvPr/>
          </p:nvSpPr>
          <p:spPr>
            <a:xfrm>
              <a:off x="-1" y="2391189"/>
              <a:ext cx="10306486" cy="4924424"/>
            </a:xfrm>
            <a:prstGeom prst="rect">
              <a:avLst/>
            </a:prstGeom>
          </p:spPr>
          <p:txBody>
            <a:bodyPr lIns="0" tIns="0" rIns="0" bIns="0" rtlCol="0" anchor="t">
              <a:spAutoFit/>
            </a:bodyPr>
            <a:lstStyle/>
            <a:p>
              <a:pPr algn="just"/>
              <a:r>
                <a:rPr lang="en-US" sz="2400" i="0" dirty="0">
                  <a:solidFill>
                    <a:srgbClr val="333333"/>
                  </a:solidFill>
                  <a:effectLst/>
                  <a:latin typeface="Comic Sans MS" panose="030F0702030302020204" pitchFamily="66" charset="0"/>
                </a:rPr>
                <a:t>Heart disease is one of the major cause of mortality in the world today.</a:t>
              </a:r>
              <a:r>
                <a:rPr lang="en-US" sz="2400" dirty="0">
                  <a:latin typeface="Comic Sans MS" panose="030F0702030302020204" pitchFamily="66" charset="0"/>
                </a:rPr>
                <a:t> The motivation to do this problem comes from World Health Organization estimation. According to the World Health Organization estimation till 2030, very nearly 23.6 million individuals will pass on because of Heart malady.</a:t>
              </a:r>
              <a:r>
                <a:rPr lang="en-US" sz="2400" i="0" dirty="0">
                  <a:solidFill>
                    <a:srgbClr val="333333"/>
                  </a:solidFill>
                  <a:effectLst/>
                  <a:latin typeface="Comic Sans MS" panose="030F0702030302020204" pitchFamily="66" charset="0"/>
                </a:rPr>
                <a:t> Prediction of cardiovascular disease is a critical challenge in the field of clinical data analysis. But correct prediction can save lives and help </a:t>
              </a:r>
              <a:r>
                <a:rPr lang="en-US" sz="2400" dirty="0">
                  <a:solidFill>
                    <a:srgbClr val="333333"/>
                  </a:solidFill>
                  <a:latin typeface="Comic Sans MS" panose="030F0702030302020204" pitchFamily="66" charset="0"/>
                </a:rPr>
                <a:t>in a better living.</a:t>
              </a:r>
              <a:endParaRPr lang="en-US" sz="2400" dirty="0">
                <a:latin typeface="Comic Sans MS" panose="030F0702030302020204" pitchFamily="66" charset="0"/>
              </a:endParaRPr>
            </a:p>
          </p:txBody>
        </p:sp>
      </p:grpSp>
      <p:pic>
        <p:nvPicPr>
          <p:cNvPr id="4" name="Picture 3">
            <a:extLst>
              <a:ext uri="{FF2B5EF4-FFF2-40B4-BE49-F238E27FC236}">
                <a16:creationId xmlns:a16="http://schemas.microsoft.com/office/drawing/2014/main" id="{A4AB8F1C-9831-1165-37F3-331821EF2C3D}"/>
              </a:ext>
            </a:extLst>
          </p:cNvPr>
          <p:cNvPicPr>
            <a:picLocks noChangeAspect="1"/>
          </p:cNvPicPr>
          <p:nvPr/>
        </p:nvPicPr>
        <p:blipFill>
          <a:blip r:embed="rId5"/>
          <a:stretch>
            <a:fillRect/>
          </a:stretch>
        </p:blipFill>
        <p:spPr>
          <a:xfrm>
            <a:off x="12553335" y="3023807"/>
            <a:ext cx="3947652" cy="3947652"/>
          </a:xfrm>
          <a:prstGeom prst="rect">
            <a:avLst/>
          </a:prstGeom>
        </p:spPr>
      </p:pic>
      <p:sp>
        <p:nvSpPr>
          <p:cNvPr id="8" name="Date Placeholder 7">
            <a:extLst>
              <a:ext uri="{FF2B5EF4-FFF2-40B4-BE49-F238E27FC236}">
                <a16:creationId xmlns:a16="http://schemas.microsoft.com/office/drawing/2014/main" id="{3DAF7BA4-36D5-765F-C679-9132ABA14836}"/>
              </a:ext>
            </a:extLst>
          </p:cNvPr>
          <p:cNvSpPr>
            <a:spLocks noGrp="1"/>
          </p:cNvSpPr>
          <p:nvPr>
            <p:ph type="dt" sz="half" idx="10"/>
          </p:nvPr>
        </p:nvSpPr>
        <p:spPr/>
        <p:txBody>
          <a:bodyPr/>
          <a:lstStyle/>
          <a:p>
            <a:fld id="{8045A7A0-FA53-42F1-A637-E4F08AF59658}" type="datetime1">
              <a:rPr lang="en-US" smtClean="0"/>
              <a:t>9/29/2022</a:t>
            </a:fld>
            <a:endParaRPr lang="en-US"/>
          </a:p>
        </p:txBody>
      </p:sp>
      <p:sp>
        <p:nvSpPr>
          <p:cNvPr id="9" name="Slide Number Placeholder 8">
            <a:extLst>
              <a:ext uri="{FF2B5EF4-FFF2-40B4-BE49-F238E27FC236}">
                <a16:creationId xmlns:a16="http://schemas.microsoft.com/office/drawing/2014/main" id="{62682E23-E6DD-ADF3-C844-DE1105ADE785}"/>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620988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4836105" y="-3812522"/>
            <a:ext cx="17005599" cy="18983681"/>
          </a:xfrm>
          <a:prstGeom prst="rect">
            <a:avLst/>
          </a:prstGeom>
        </p:spPr>
      </p:pic>
      <p:grpSp>
        <p:nvGrpSpPr>
          <p:cNvPr id="31" name="Group 2">
            <a:extLst>
              <a:ext uri="{FF2B5EF4-FFF2-40B4-BE49-F238E27FC236}">
                <a16:creationId xmlns:a16="http://schemas.microsoft.com/office/drawing/2014/main" id="{A9934B9B-6B39-8CC0-D912-FAA8A7194298}"/>
              </a:ext>
            </a:extLst>
          </p:cNvPr>
          <p:cNvGrpSpPr/>
          <p:nvPr/>
        </p:nvGrpSpPr>
        <p:grpSpPr>
          <a:xfrm>
            <a:off x="4956955" y="2057400"/>
            <a:ext cx="8762277" cy="1155065"/>
            <a:chOff x="0" y="-38100"/>
            <a:chExt cx="11683037" cy="1540087"/>
          </a:xfrm>
        </p:grpSpPr>
        <p:sp>
          <p:nvSpPr>
            <p:cNvPr id="32" name="TextBox 3">
              <a:extLst>
                <a:ext uri="{FF2B5EF4-FFF2-40B4-BE49-F238E27FC236}">
                  <a16:creationId xmlns:a16="http://schemas.microsoft.com/office/drawing/2014/main" id="{5278A562-1032-CAB7-055B-2C468039D7AA}"/>
                </a:ext>
              </a:extLst>
            </p:cNvPr>
            <p:cNvSpPr txBox="1"/>
            <p:nvPr/>
          </p:nvSpPr>
          <p:spPr>
            <a:xfrm>
              <a:off x="0" y="-38100"/>
              <a:ext cx="11683037" cy="914268"/>
            </a:xfrm>
            <a:prstGeom prst="rect">
              <a:avLst/>
            </a:prstGeom>
          </p:spPr>
          <p:txBody>
            <a:bodyPr lIns="0" tIns="0" rIns="0" bIns="0" rtlCol="0" anchor="t">
              <a:spAutoFit/>
            </a:bodyPr>
            <a:lstStyle/>
            <a:p>
              <a:pPr algn="ctr">
                <a:lnSpc>
                  <a:spcPts val="4680"/>
                </a:lnSpc>
              </a:pPr>
              <a:r>
                <a:rPr lang="en-US" sz="8000" b="1" spc="107" dirty="0">
                  <a:solidFill>
                    <a:srgbClr val="37C9EF"/>
                  </a:solidFill>
                  <a:latin typeface="Aileron Heavy Bold"/>
                </a:rPr>
                <a:t>Methodology</a:t>
              </a:r>
            </a:p>
          </p:txBody>
        </p:sp>
        <p:sp>
          <p:nvSpPr>
            <p:cNvPr id="33" name="TextBox 4">
              <a:extLst>
                <a:ext uri="{FF2B5EF4-FFF2-40B4-BE49-F238E27FC236}">
                  <a16:creationId xmlns:a16="http://schemas.microsoft.com/office/drawing/2014/main" id="{A094CE22-45F2-A905-802C-5C0A700E2F31}"/>
                </a:ext>
              </a:extLst>
            </p:cNvPr>
            <p:cNvSpPr txBox="1"/>
            <p:nvPr/>
          </p:nvSpPr>
          <p:spPr>
            <a:xfrm>
              <a:off x="0" y="923290"/>
              <a:ext cx="11683037" cy="578697"/>
            </a:xfrm>
            <a:prstGeom prst="rect">
              <a:avLst/>
            </a:prstGeom>
          </p:spPr>
          <p:txBody>
            <a:bodyPr lIns="0" tIns="0" rIns="0" bIns="0" rtlCol="0" anchor="t">
              <a:spAutoFit/>
            </a:bodyPr>
            <a:lstStyle/>
            <a:p>
              <a:pPr algn="ctr">
                <a:lnSpc>
                  <a:spcPts val="3640"/>
                </a:lnSpc>
              </a:pPr>
              <a:endParaRPr lang="en-US" sz="2600" spc="130" dirty="0">
                <a:solidFill>
                  <a:srgbClr val="FFFFFF"/>
                </a:solidFill>
                <a:latin typeface="Aileron Regular"/>
              </a:endParaRPr>
            </a:p>
          </p:txBody>
        </p:sp>
      </p:grpSp>
      <p:pic>
        <p:nvPicPr>
          <p:cNvPr id="34" name="Picture 5">
            <a:extLst>
              <a:ext uri="{FF2B5EF4-FFF2-40B4-BE49-F238E27FC236}">
                <a16:creationId xmlns:a16="http://schemas.microsoft.com/office/drawing/2014/main" id="{361ACAE6-E054-0B6C-E03E-7F3D5BEC20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983225" y="3924300"/>
            <a:ext cx="4187825" cy="4187825"/>
          </a:xfrm>
          <a:prstGeom prst="rect">
            <a:avLst/>
          </a:prstGeom>
        </p:spPr>
      </p:pic>
      <p:pic>
        <p:nvPicPr>
          <p:cNvPr id="35" name="Picture 6">
            <a:extLst>
              <a:ext uri="{FF2B5EF4-FFF2-40B4-BE49-F238E27FC236}">
                <a16:creationId xmlns:a16="http://schemas.microsoft.com/office/drawing/2014/main" id="{D697B001-CD7D-907D-45B2-92CA4E8D01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362200" y="3924300"/>
            <a:ext cx="4187825" cy="4187825"/>
          </a:xfrm>
          <a:prstGeom prst="rect">
            <a:avLst/>
          </a:prstGeom>
        </p:spPr>
      </p:pic>
      <p:pic>
        <p:nvPicPr>
          <p:cNvPr id="36" name="Picture 7">
            <a:extLst>
              <a:ext uri="{FF2B5EF4-FFF2-40B4-BE49-F238E27FC236}">
                <a16:creationId xmlns:a16="http://schemas.microsoft.com/office/drawing/2014/main" id="{D4D5A72A-4BC7-D7E7-CD6F-AA06B8215A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680112" y="4305300"/>
            <a:ext cx="3425825" cy="3425825"/>
          </a:xfrm>
          <a:prstGeom prst="rect">
            <a:avLst/>
          </a:prstGeom>
        </p:spPr>
      </p:pic>
      <p:pic>
        <p:nvPicPr>
          <p:cNvPr id="37" name="Picture 8">
            <a:extLst>
              <a:ext uri="{FF2B5EF4-FFF2-40B4-BE49-F238E27FC236}">
                <a16:creationId xmlns:a16="http://schemas.microsoft.com/office/drawing/2014/main" id="{95787237-0D97-74C1-E2DF-2044B0260B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052700" y="4305300"/>
            <a:ext cx="3425825" cy="3425825"/>
          </a:xfrm>
          <a:prstGeom prst="rect">
            <a:avLst/>
          </a:prstGeom>
        </p:spPr>
      </p:pic>
      <p:pic>
        <p:nvPicPr>
          <p:cNvPr id="40" name="Picture 11">
            <a:extLst>
              <a:ext uri="{FF2B5EF4-FFF2-40B4-BE49-F238E27FC236}">
                <a16:creationId xmlns:a16="http://schemas.microsoft.com/office/drawing/2014/main" id="{06C0DE73-B080-5E52-2522-20FDB5F392E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8770816" y="4935220"/>
            <a:ext cx="1499661" cy="382414"/>
          </a:xfrm>
          <a:prstGeom prst="rect">
            <a:avLst/>
          </a:prstGeom>
        </p:spPr>
      </p:pic>
      <p:pic>
        <p:nvPicPr>
          <p:cNvPr id="41" name="Picture 12">
            <a:extLst>
              <a:ext uri="{FF2B5EF4-FFF2-40B4-BE49-F238E27FC236}">
                <a16:creationId xmlns:a16="http://schemas.microsoft.com/office/drawing/2014/main" id="{E5BD8427-2DFC-F5B3-E877-F54BDED430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20720548">
            <a:off x="5573508" y="6800649"/>
            <a:ext cx="1263184" cy="631592"/>
          </a:xfrm>
          <a:prstGeom prst="rect">
            <a:avLst/>
          </a:prstGeom>
        </p:spPr>
      </p:pic>
      <p:pic>
        <p:nvPicPr>
          <p:cNvPr id="42" name="Picture 13">
            <a:extLst>
              <a:ext uri="{FF2B5EF4-FFF2-40B4-BE49-F238E27FC236}">
                <a16:creationId xmlns:a16="http://schemas.microsoft.com/office/drawing/2014/main" id="{22F040DB-3075-92FB-112A-989B245238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20678824">
            <a:off x="12387739" y="6800649"/>
            <a:ext cx="1263184" cy="631592"/>
          </a:xfrm>
          <a:prstGeom prst="rect">
            <a:avLst/>
          </a:prstGeom>
        </p:spPr>
      </p:pic>
      <p:grpSp>
        <p:nvGrpSpPr>
          <p:cNvPr id="46" name="Group 17">
            <a:extLst>
              <a:ext uri="{FF2B5EF4-FFF2-40B4-BE49-F238E27FC236}">
                <a16:creationId xmlns:a16="http://schemas.microsoft.com/office/drawing/2014/main" id="{15AFEFF6-C03F-82CA-A3DA-025561188FCE}"/>
              </a:ext>
            </a:extLst>
          </p:cNvPr>
          <p:cNvGrpSpPr/>
          <p:nvPr/>
        </p:nvGrpSpPr>
        <p:grpSpPr>
          <a:xfrm>
            <a:off x="3150225" y="5489815"/>
            <a:ext cx="2611775" cy="1059116"/>
            <a:chOff x="0" y="-9525"/>
            <a:chExt cx="3482366" cy="1412155"/>
          </a:xfrm>
        </p:grpSpPr>
        <p:sp>
          <p:nvSpPr>
            <p:cNvPr id="47" name="TextBox 18">
              <a:extLst>
                <a:ext uri="{FF2B5EF4-FFF2-40B4-BE49-F238E27FC236}">
                  <a16:creationId xmlns:a16="http://schemas.microsoft.com/office/drawing/2014/main" id="{9ED5E15A-FF7D-43E1-8044-2641BEA210B2}"/>
                </a:ext>
              </a:extLst>
            </p:cNvPr>
            <p:cNvSpPr txBox="1"/>
            <p:nvPr/>
          </p:nvSpPr>
          <p:spPr>
            <a:xfrm>
              <a:off x="0" y="-9525"/>
              <a:ext cx="3482366" cy="738645"/>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ileron Regular Bold"/>
                </a:rPr>
                <a:t>1</a:t>
              </a:r>
            </a:p>
          </p:txBody>
        </p:sp>
        <p:sp>
          <p:nvSpPr>
            <p:cNvPr id="48" name="TextBox 19">
              <a:extLst>
                <a:ext uri="{FF2B5EF4-FFF2-40B4-BE49-F238E27FC236}">
                  <a16:creationId xmlns:a16="http://schemas.microsoft.com/office/drawing/2014/main" id="{1B402D7A-B949-E0F4-C9E1-14949B5254BD}"/>
                </a:ext>
              </a:extLst>
            </p:cNvPr>
            <p:cNvSpPr txBox="1"/>
            <p:nvPr/>
          </p:nvSpPr>
          <p:spPr>
            <a:xfrm>
              <a:off x="0" y="880094"/>
              <a:ext cx="3482366" cy="522536"/>
            </a:xfrm>
            <a:prstGeom prst="rect">
              <a:avLst/>
            </a:prstGeom>
          </p:spPr>
          <p:txBody>
            <a:bodyPr lIns="0" tIns="0" rIns="0" bIns="0" rtlCol="0" anchor="t">
              <a:spAutoFit/>
            </a:bodyPr>
            <a:lstStyle/>
            <a:p>
              <a:pPr algn="ctr">
                <a:lnSpc>
                  <a:spcPts val="3300"/>
                </a:lnSpc>
              </a:pPr>
              <a:endParaRPr lang="en-US" sz="2200" dirty="0">
                <a:solidFill>
                  <a:srgbClr val="FFFFFF"/>
                </a:solidFill>
                <a:latin typeface="Aileron Regular"/>
              </a:endParaRPr>
            </a:p>
          </p:txBody>
        </p:sp>
      </p:grpSp>
      <p:grpSp>
        <p:nvGrpSpPr>
          <p:cNvPr id="49" name="Group 20">
            <a:extLst>
              <a:ext uri="{FF2B5EF4-FFF2-40B4-BE49-F238E27FC236}">
                <a16:creationId xmlns:a16="http://schemas.microsoft.com/office/drawing/2014/main" id="{3BE2CCAD-F945-0400-F24B-F0BF5B7A78FA}"/>
              </a:ext>
            </a:extLst>
          </p:cNvPr>
          <p:cNvGrpSpPr/>
          <p:nvPr/>
        </p:nvGrpSpPr>
        <p:grpSpPr>
          <a:xfrm>
            <a:off x="6463406" y="5489815"/>
            <a:ext cx="2611775" cy="1069247"/>
            <a:chOff x="0" y="-9525"/>
            <a:chExt cx="3482366" cy="1425663"/>
          </a:xfrm>
        </p:grpSpPr>
        <p:sp>
          <p:nvSpPr>
            <p:cNvPr id="50" name="TextBox 21">
              <a:extLst>
                <a:ext uri="{FF2B5EF4-FFF2-40B4-BE49-F238E27FC236}">
                  <a16:creationId xmlns:a16="http://schemas.microsoft.com/office/drawing/2014/main" id="{CF7A2C7A-1093-DE1F-A572-6ED12E6E9DFF}"/>
                </a:ext>
              </a:extLst>
            </p:cNvPr>
            <p:cNvSpPr txBox="1"/>
            <p:nvPr/>
          </p:nvSpPr>
          <p:spPr>
            <a:xfrm>
              <a:off x="0" y="-9525"/>
              <a:ext cx="3482366" cy="738645"/>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ileron Regular Bold"/>
                </a:rPr>
                <a:t>2</a:t>
              </a:r>
            </a:p>
          </p:txBody>
        </p:sp>
        <p:sp>
          <p:nvSpPr>
            <p:cNvPr id="51" name="TextBox 22">
              <a:extLst>
                <a:ext uri="{FF2B5EF4-FFF2-40B4-BE49-F238E27FC236}">
                  <a16:creationId xmlns:a16="http://schemas.microsoft.com/office/drawing/2014/main" id="{862C5F97-1415-B072-A045-7C9BE5EE6A20}"/>
                </a:ext>
              </a:extLst>
            </p:cNvPr>
            <p:cNvSpPr txBox="1"/>
            <p:nvPr/>
          </p:nvSpPr>
          <p:spPr>
            <a:xfrm>
              <a:off x="0" y="880094"/>
              <a:ext cx="3482366" cy="536044"/>
            </a:xfrm>
            <a:prstGeom prst="rect">
              <a:avLst/>
            </a:prstGeom>
          </p:spPr>
          <p:txBody>
            <a:bodyPr lIns="0" tIns="0" rIns="0" bIns="0" rtlCol="0" anchor="t">
              <a:spAutoFit/>
            </a:bodyPr>
            <a:lstStyle/>
            <a:p>
              <a:pPr algn="ctr">
                <a:lnSpc>
                  <a:spcPts val="3300"/>
                </a:lnSpc>
              </a:pPr>
              <a:r>
                <a:rPr lang="en-US" sz="2500" b="1" dirty="0">
                  <a:solidFill>
                    <a:srgbClr val="FFFFFF"/>
                  </a:solidFill>
                  <a:latin typeface="Aileron Regular"/>
                </a:rPr>
                <a:t>Data Cleaning</a:t>
              </a:r>
            </a:p>
          </p:txBody>
        </p:sp>
      </p:grpSp>
      <p:grpSp>
        <p:nvGrpSpPr>
          <p:cNvPr id="52" name="Group 23">
            <a:extLst>
              <a:ext uri="{FF2B5EF4-FFF2-40B4-BE49-F238E27FC236}">
                <a16:creationId xmlns:a16="http://schemas.microsoft.com/office/drawing/2014/main" id="{35A79F30-C867-5B42-510F-E11A2BB5D016}"/>
              </a:ext>
            </a:extLst>
          </p:cNvPr>
          <p:cNvGrpSpPr/>
          <p:nvPr/>
        </p:nvGrpSpPr>
        <p:grpSpPr>
          <a:xfrm>
            <a:off x="9771249" y="5494846"/>
            <a:ext cx="2611775" cy="1069246"/>
            <a:chOff x="0" y="-9525"/>
            <a:chExt cx="3482366" cy="1425662"/>
          </a:xfrm>
        </p:grpSpPr>
        <p:sp>
          <p:nvSpPr>
            <p:cNvPr id="53" name="TextBox 24">
              <a:extLst>
                <a:ext uri="{FF2B5EF4-FFF2-40B4-BE49-F238E27FC236}">
                  <a16:creationId xmlns:a16="http://schemas.microsoft.com/office/drawing/2014/main" id="{7893C965-23EF-70B6-2056-61B509E6CBCD}"/>
                </a:ext>
              </a:extLst>
            </p:cNvPr>
            <p:cNvSpPr txBox="1"/>
            <p:nvPr/>
          </p:nvSpPr>
          <p:spPr>
            <a:xfrm>
              <a:off x="0" y="-9525"/>
              <a:ext cx="3482366" cy="738645"/>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ileron Regular Bold"/>
                </a:rPr>
                <a:t>3</a:t>
              </a:r>
            </a:p>
          </p:txBody>
        </p:sp>
        <p:sp>
          <p:nvSpPr>
            <p:cNvPr id="54" name="TextBox 25">
              <a:extLst>
                <a:ext uri="{FF2B5EF4-FFF2-40B4-BE49-F238E27FC236}">
                  <a16:creationId xmlns:a16="http://schemas.microsoft.com/office/drawing/2014/main" id="{EF55153C-4C7A-B8CB-1F5F-2FD44C1C3286}"/>
                </a:ext>
              </a:extLst>
            </p:cNvPr>
            <p:cNvSpPr txBox="1"/>
            <p:nvPr/>
          </p:nvSpPr>
          <p:spPr>
            <a:xfrm>
              <a:off x="0" y="880093"/>
              <a:ext cx="3482366" cy="536044"/>
            </a:xfrm>
            <a:prstGeom prst="rect">
              <a:avLst/>
            </a:prstGeom>
          </p:spPr>
          <p:txBody>
            <a:bodyPr lIns="0" tIns="0" rIns="0" bIns="0" rtlCol="0" anchor="t">
              <a:spAutoFit/>
            </a:bodyPr>
            <a:lstStyle/>
            <a:p>
              <a:pPr algn="ctr">
                <a:lnSpc>
                  <a:spcPts val="3300"/>
                </a:lnSpc>
              </a:pPr>
              <a:r>
                <a:rPr lang="en-US" sz="2500" b="1" dirty="0">
                  <a:solidFill>
                    <a:srgbClr val="FFFFFF"/>
                  </a:solidFill>
                  <a:latin typeface="Aileron Regular"/>
                </a:rPr>
                <a:t>Feature Scale</a:t>
              </a:r>
            </a:p>
          </p:txBody>
        </p:sp>
      </p:grpSp>
      <p:grpSp>
        <p:nvGrpSpPr>
          <p:cNvPr id="55" name="Group 26">
            <a:extLst>
              <a:ext uri="{FF2B5EF4-FFF2-40B4-BE49-F238E27FC236}">
                <a16:creationId xmlns:a16="http://schemas.microsoft.com/office/drawing/2014/main" id="{8D73B7BC-0619-49CF-7228-48135F39A0F6}"/>
              </a:ext>
            </a:extLst>
          </p:cNvPr>
          <p:cNvGrpSpPr/>
          <p:nvPr/>
        </p:nvGrpSpPr>
        <p:grpSpPr>
          <a:xfrm>
            <a:off x="13087137" y="5489815"/>
            <a:ext cx="2611775" cy="1069247"/>
            <a:chOff x="0" y="-9525"/>
            <a:chExt cx="3482366" cy="1425663"/>
          </a:xfrm>
        </p:grpSpPr>
        <p:sp>
          <p:nvSpPr>
            <p:cNvPr id="56" name="TextBox 27">
              <a:extLst>
                <a:ext uri="{FF2B5EF4-FFF2-40B4-BE49-F238E27FC236}">
                  <a16:creationId xmlns:a16="http://schemas.microsoft.com/office/drawing/2014/main" id="{1CC1EE59-40A9-F834-AFA6-F7F4D1C56ABE}"/>
                </a:ext>
              </a:extLst>
            </p:cNvPr>
            <p:cNvSpPr txBox="1"/>
            <p:nvPr/>
          </p:nvSpPr>
          <p:spPr>
            <a:xfrm>
              <a:off x="0" y="-9525"/>
              <a:ext cx="3482366" cy="738645"/>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ileron Regular Bold"/>
                </a:rPr>
                <a:t>4</a:t>
              </a:r>
            </a:p>
          </p:txBody>
        </p:sp>
        <p:sp>
          <p:nvSpPr>
            <p:cNvPr id="57" name="TextBox 28">
              <a:extLst>
                <a:ext uri="{FF2B5EF4-FFF2-40B4-BE49-F238E27FC236}">
                  <a16:creationId xmlns:a16="http://schemas.microsoft.com/office/drawing/2014/main" id="{5DBFAA62-3452-FCE2-93A8-2E1E3284B9F8}"/>
                </a:ext>
              </a:extLst>
            </p:cNvPr>
            <p:cNvSpPr txBox="1"/>
            <p:nvPr/>
          </p:nvSpPr>
          <p:spPr>
            <a:xfrm>
              <a:off x="0" y="880094"/>
              <a:ext cx="3482366" cy="536044"/>
            </a:xfrm>
            <a:prstGeom prst="rect">
              <a:avLst/>
            </a:prstGeom>
          </p:spPr>
          <p:txBody>
            <a:bodyPr lIns="0" tIns="0" rIns="0" bIns="0" rtlCol="0" anchor="t">
              <a:spAutoFit/>
            </a:bodyPr>
            <a:lstStyle/>
            <a:p>
              <a:pPr algn="ctr">
                <a:lnSpc>
                  <a:spcPts val="3300"/>
                </a:lnSpc>
              </a:pPr>
              <a:r>
                <a:rPr lang="en-US" sz="2500" b="1" dirty="0">
                  <a:solidFill>
                    <a:srgbClr val="FFFFFF"/>
                  </a:solidFill>
                  <a:latin typeface="Aileron Regular"/>
                </a:rPr>
                <a:t>Data Modeling</a:t>
              </a:r>
            </a:p>
          </p:txBody>
        </p:sp>
      </p:grpSp>
      <p:sp>
        <p:nvSpPr>
          <p:cNvPr id="3" name="TextBox 16">
            <a:extLst>
              <a:ext uri="{FF2B5EF4-FFF2-40B4-BE49-F238E27FC236}">
                <a16:creationId xmlns:a16="http://schemas.microsoft.com/office/drawing/2014/main" id="{EC117BC7-8EDE-357D-38D8-66181E9EA5A1}"/>
              </a:ext>
            </a:extLst>
          </p:cNvPr>
          <p:cNvSpPr txBox="1"/>
          <p:nvPr/>
        </p:nvSpPr>
        <p:spPr>
          <a:xfrm>
            <a:off x="3035008" y="6215980"/>
            <a:ext cx="2611775" cy="1248419"/>
          </a:xfrm>
          <a:prstGeom prst="rect">
            <a:avLst/>
          </a:prstGeom>
        </p:spPr>
        <p:txBody>
          <a:bodyPr lIns="0" tIns="0" rIns="0" bIns="0" rtlCol="0" anchor="t">
            <a:spAutoFit/>
          </a:bodyPr>
          <a:lstStyle/>
          <a:p>
            <a:pPr algn="ctr">
              <a:lnSpc>
                <a:spcPts val="3300"/>
              </a:lnSpc>
            </a:pPr>
            <a:r>
              <a:rPr lang="en-US" sz="2500" b="1" dirty="0">
                <a:solidFill>
                  <a:srgbClr val="FFFFFF"/>
                </a:solidFill>
                <a:latin typeface="Aileron Regular"/>
              </a:rPr>
              <a:t>Heart failure clinical records dataset</a:t>
            </a:r>
          </a:p>
        </p:txBody>
      </p:sp>
      <p:sp>
        <p:nvSpPr>
          <p:cNvPr id="4" name="Date Placeholder 3">
            <a:extLst>
              <a:ext uri="{FF2B5EF4-FFF2-40B4-BE49-F238E27FC236}">
                <a16:creationId xmlns:a16="http://schemas.microsoft.com/office/drawing/2014/main" id="{F7C91D3E-4BE9-680A-1D99-0127D9B55103}"/>
              </a:ext>
            </a:extLst>
          </p:cNvPr>
          <p:cNvSpPr>
            <a:spLocks noGrp="1"/>
          </p:cNvSpPr>
          <p:nvPr>
            <p:ph type="dt" sz="half" idx="10"/>
          </p:nvPr>
        </p:nvSpPr>
        <p:spPr/>
        <p:txBody>
          <a:bodyPr/>
          <a:lstStyle/>
          <a:p>
            <a:fld id="{67E7B5C4-D3A4-4623-AA51-A5EA4C43FE33}" type="datetime1">
              <a:rPr lang="en-US" smtClean="0"/>
              <a:t>9/29/2022</a:t>
            </a:fld>
            <a:endParaRPr lang="en-US"/>
          </a:p>
        </p:txBody>
      </p:sp>
      <p:sp>
        <p:nvSpPr>
          <p:cNvPr id="5" name="Slide Number Placeholder 4">
            <a:extLst>
              <a:ext uri="{FF2B5EF4-FFF2-40B4-BE49-F238E27FC236}">
                <a16:creationId xmlns:a16="http://schemas.microsoft.com/office/drawing/2014/main" id="{2673195A-FF23-9489-BB88-C690D6A6DBDE}"/>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419600" y="3848100"/>
            <a:ext cx="3367274" cy="3048479"/>
            <a:chOff x="0" y="0"/>
            <a:chExt cx="5580380" cy="5052060"/>
          </a:xfrm>
        </p:grpSpPr>
        <p:sp>
          <p:nvSpPr>
            <p:cNvPr id="3" name="Freeform 3"/>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solidFill>
              <a:schemeClr val="accent1">
                <a:lumMod val="20000"/>
                <a:lumOff val="80000"/>
              </a:schemeClr>
            </a:solidFill>
          </p:spPr>
          <p:txBody>
            <a:bodyPr/>
            <a:lstStyle/>
            <a:p>
              <a:endParaRPr lang="en-US" dirty="0"/>
            </a:p>
          </p:txBody>
        </p:sp>
      </p:grpSp>
      <p:grpSp>
        <p:nvGrpSpPr>
          <p:cNvPr id="6" name="Group 6"/>
          <p:cNvGrpSpPr>
            <a:grpSpLocks noChangeAspect="1"/>
          </p:cNvGrpSpPr>
          <p:nvPr/>
        </p:nvGrpSpPr>
        <p:grpSpPr>
          <a:xfrm>
            <a:off x="9477471" y="3815183"/>
            <a:ext cx="3621518" cy="3027161"/>
            <a:chOff x="0" y="0"/>
            <a:chExt cx="4983480" cy="4165600"/>
          </a:xfrm>
          <a:solidFill>
            <a:schemeClr val="accent3">
              <a:lumMod val="60000"/>
              <a:lumOff val="40000"/>
            </a:schemeClr>
          </a:solidFill>
        </p:grpSpPr>
        <p:sp>
          <p:nvSpPr>
            <p:cNvPr id="7" name="Freeform 7"/>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grpFill/>
          </p:spPr>
        </p:sp>
      </p:grpSp>
      <p:grpSp>
        <p:nvGrpSpPr>
          <p:cNvPr id="8" name="Group 8"/>
          <p:cNvGrpSpPr/>
          <p:nvPr/>
        </p:nvGrpSpPr>
        <p:grpSpPr>
          <a:xfrm>
            <a:off x="4695819" y="4833775"/>
            <a:ext cx="2803701" cy="1141250"/>
            <a:chOff x="0" y="-123825"/>
            <a:chExt cx="5410200" cy="1521667"/>
          </a:xfrm>
        </p:grpSpPr>
        <p:sp>
          <p:nvSpPr>
            <p:cNvPr id="9" name="TextBox 9"/>
            <p:cNvSpPr txBox="1"/>
            <p:nvPr/>
          </p:nvSpPr>
          <p:spPr>
            <a:xfrm>
              <a:off x="0" y="-123825"/>
              <a:ext cx="5410200" cy="628719"/>
            </a:xfrm>
            <a:prstGeom prst="rect">
              <a:avLst/>
            </a:prstGeom>
          </p:spPr>
          <p:txBody>
            <a:bodyPr lIns="0" tIns="0" rIns="0" bIns="0" rtlCol="0" anchor="t">
              <a:spAutoFit/>
            </a:bodyPr>
            <a:lstStyle/>
            <a:p>
              <a:pPr marL="0" lvl="0" indent="0" algn="ctr">
                <a:lnSpc>
                  <a:spcPts val="3920"/>
                </a:lnSpc>
                <a:spcBef>
                  <a:spcPct val="0"/>
                </a:spcBef>
              </a:pPr>
              <a:r>
                <a:rPr lang="en-US" sz="2800" u="none" dirty="0">
                  <a:solidFill>
                    <a:srgbClr val="2B2B2B"/>
                  </a:solidFill>
                  <a:latin typeface="Agrandir"/>
                </a:rPr>
                <a:t>Checking null value</a:t>
              </a:r>
            </a:p>
          </p:txBody>
        </p:sp>
        <p:sp>
          <p:nvSpPr>
            <p:cNvPr id="10" name="TextBox 10"/>
            <p:cNvSpPr txBox="1"/>
            <p:nvPr/>
          </p:nvSpPr>
          <p:spPr>
            <a:xfrm>
              <a:off x="0" y="899243"/>
              <a:ext cx="5410200" cy="498599"/>
            </a:xfrm>
            <a:prstGeom prst="rect">
              <a:avLst/>
            </a:prstGeom>
          </p:spPr>
          <p:txBody>
            <a:bodyPr lIns="0" tIns="0" rIns="0" bIns="0" rtlCol="0" anchor="t">
              <a:spAutoFit/>
            </a:bodyPr>
            <a:lstStyle/>
            <a:p>
              <a:pPr marL="0" lvl="0" indent="0" algn="ctr">
                <a:lnSpc>
                  <a:spcPts val="3080"/>
                </a:lnSpc>
              </a:pPr>
              <a:endParaRPr lang="en-US" sz="2200" u="none" dirty="0">
                <a:solidFill>
                  <a:srgbClr val="2B2B2B"/>
                </a:solidFill>
                <a:latin typeface="Agrandir"/>
              </a:endParaRPr>
            </a:p>
          </p:txBody>
        </p:sp>
      </p:grpSp>
      <p:grpSp>
        <p:nvGrpSpPr>
          <p:cNvPr id="11" name="Group 11"/>
          <p:cNvGrpSpPr/>
          <p:nvPr/>
        </p:nvGrpSpPr>
        <p:grpSpPr>
          <a:xfrm>
            <a:off x="9854816" y="4882569"/>
            <a:ext cx="2467908" cy="1141250"/>
            <a:chOff x="0" y="-123825"/>
            <a:chExt cx="5410200" cy="1521667"/>
          </a:xfrm>
        </p:grpSpPr>
        <p:sp>
          <p:nvSpPr>
            <p:cNvPr id="12" name="TextBox 12"/>
            <p:cNvSpPr txBox="1"/>
            <p:nvPr/>
          </p:nvSpPr>
          <p:spPr>
            <a:xfrm>
              <a:off x="0" y="-123825"/>
              <a:ext cx="5410200" cy="628719"/>
            </a:xfrm>
            <a:prstGeom prst="rect">
              <a:avLst/>
            </a:prstGeom>
          </p:spPr>
          <p:txBody>
            <a:bodyPr lIns="0" tIns="0" rIns="0" bIns="0" rtlCol="0" anchor="t">
              <a:spAutoFit/>
            </a:bodyPr>
            <a:lstStyle/>
            <a:p>
              <a:pPr marL="0" lvl="0" indent="0" algn="ctr">
                <a:lnSpc>
                  <a:spcPts val="3920"/>
                </a:lnSpc>
                <a:spcBef>
                  <a:spcPct val="0"/>
                </a:spcBef>
              </a:pPr>
              <a:r>
                <a:rPr lang="en-US" sz="2800" u="none" dirty="0">
                  <a:solidFill>
                    <a:srgbClr val="2B2B2B"/>
                  </a:solidFill>
                  <a:latin typeface="Agrandir"/>
                </a:rPr>
                <a:t>Feature Scaling</a:t>
              </a:r>
            </a:p>
          </p:txBody>
        </p:sp>
        <p:sp>
          <p:nvSpPr>
            <p:cNvPr id="13" name="TextBox 13"/>
            <p:cNvSpPr txBox="1"/>
            <p:nvPr/>
          </p:nvSpPr>
          <p:spPr>
            <a:xfrm>
              <a:off x="0" y="899243"/>
              <a:ext cx="5410200" cy="498599"/>
            </a:xfrm>
            <a:prstGeom prst="rect">
              <a:avLst/>
            </a:prstGeom>
          </p:spPr>
          <p:txBody>
            <a:bodyPr lIns="0" tIns="0" rIns="0" bIns="0" rtlCol="0" anchor="t">
              <a:spAutoFit/>
            </a:bodyPr>
            <a:lstStyle/>
            <a:p>
              <a:pPr marL="0" lvl="0" indent="0" algn="ctr">
                <a:lnSpc>
                  <a:spcPts val="3080"/>
                </a:lnSpc>
              </a:pPr>
              <a:endParaRPr lang="en-US" sz="2200" u="none" dirty="0">
                <a:solidFill>
                  <a:srgbClr val="2B2B2B"/>
                </a:solidFill>
                <a:latin typeface="Agrandir"/>
              </a:endParaRPr>
            </a:p>
          </p:txBody>
        </p:sp>
      </p:grpSp>
      <p:sp>
        <p:nvSpPr>
          <p:cNvPr id="17" name="TextBox 17"/>
          <p:cNvSpPr txBox="1"/>
          <p:nvPr/>
        </p:nvSpPr>
        <p:spPr>
          <a:xfrm>
            <a:off x="1930182" y="1402221"/>
            <a:ext cx="14427636" cy="1049005"/>
          </a:xfrm>
          <a:prstGeom prst="rect">
            <a:avLst/>
          </a:prstGeom>
        </p:spPr>
        <p:txBody>
          <a:bodyPr lIns="0" tIns="0" rIns="0" bIns="0" rtlCol="0" anchor="t">
            <a:spAutoFit/>
          </a:bodyPr>
          <a:lstStyle/>
          <a:p>
            <a:pPr marL="0" lvl="0" indent="0" algn="ctr">
              <a:lnSpc>
                <a:spcPts val="8399"/>
              </a:lnSpc>
              <a:spcBef>
                <a:spcPct val="0"/>
              </a:spcBef>
            </a:pPr>
            <a:r>
              <a:rPr lang="en-US" sz="6999" u="none" dirty="0">
                <a:solidFill>
                  <a:srgbClr val="2B2B2B"/>
                </a:solidFill>
                <a:latin typeface="Agrandir"/>
              </a:rPr>
              <a:t>Pre processing</a:t>
            </a:r>
          </a:p>
        </p:txBody>
      </p:sp>
      <p:pic>
        <p:nvPicPr>
          <p:cNvPr id="18" name="Picture 2">
            <a:extLst>
              <a:ext uri="{FF2B5EF4-FFF2-40B4-BE49-F238E27FC236}">
                <a16:creationId xmlns:a16="http://schemas.microsoft.com/office/drawing/2014/main" id="{A47C38B3-A662-2C60-3315-B244EFA9EB25}"/>
              </a:ext>
            </a:extLst>
          </p:cNvPr>
          <p:cNvPicPr>
            <a:picLocks noChangeAspect="1"/>
          </p:cNvPicPr>
          <p:nvPr/>
        </p:nvPicPr>
        <p:blipFill>
          <a:blip r:embed="rId2">
            <a:alphaModFix amt="25000"/>
          </a:blip>
          <a:srcRect/>
          <a:stretch>
            <a:fillRect/>
          </a:stretch>
        </p:blipFill>
        <p:spPr>
          <a:xfrm rot="3203220">
            <a:off x="10116855" y="-207114"/>
            <a:ext cx="11814494" cy="12461864"/>
          </a:xfrm>
          <a:prstGeom prst="rect">
            <a:avLst/>
          </a:prstGeom>
        </p:spPr>
      </p:pic>
      <p:sp>
        <p:nvSpPr>
          <p:cNvPr id="19" name="Date Placeholder 18">
            <a:extLst>
              <a:ext uri="{FF2B5EF4-FFF2-40B4-BE49-F238E27FC236}">
                <a16:creationId xmlns:a16="http://schemas.microsoft.com/office/drawing/2014/main" id="{2398E6B0-F1C7-F90D-E056-5DD76A3636A9}"/>
              </a:ext>
            </a:extLst>
          </p:cNvPr>
          <p:cNvSpPr>
            <a:spLocks noGrp="1"/>
          </p:cNvSpPr>
          <p:nvPr>
            <p:ph type="dt" sz="half" idx="10"/>
          </p:nvPr>
        </p:nvSpPr>
        <p:spPr/>
        <p:txBody>
          <a:bodyPr/>
          <a:lstStyle/>
          <a:p>
            <a:fld id="{635FD10F-2EDB-4510-9068-F1753C269C48}" type="datetime1">
              <a:rPr lang="en-US" smtClean="0"/>
              <a:t>9/29/2022</a:t>
            </a:fld>
            <a:endParaRPr lang="en-US"/>
          </a:p>
        </p:txBody>
      </p:sp>
      <p:sp>
        <p:nvSpPr>
          <p:cNvPr id="20" name="Slide Number Placeholder 19">
            <a:extLst>
              <a:ext uri="{FF2B5EF4-FFF2-40B4-BE49-F238E27FC236}">
                <a16:creationId xmlns:a16="http://schemas.microsoft.com/office/drawing/2014/main" id="{38E6BFF6-A7AB-074B-7BEA-64B3324C0716}"/>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661961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a:off x="-2511451" y="1028700"/>
            <a:ext cx="19770751" cy="18262535"/>
          </a:xfrm>
          <a:prstGeom prst="rect">
            <a:avLst/>
          </a:prstGeom>
        </p:spPr>
      </p:pic>
      <p:grpSp>
        <p:nvGrpSpPr>
          <p:cNvPr id="3" name="Group 3"/>
          <p:cNvGrpSpPr/>
          <p:nvPr/>
        </p:nvGrpSpPr>
        <p:grpSpPr>
          <a:xfrm>
            <a:off x="1905000" y="1257300"/>
            <a:ext cx="13632369" cy="6659553"/>
            <a:chOff x="0" y="-190500"/>
            <a:chExt cx="16246092" cy="7522399"/>
          </a:xfrm>
        </p:grpSpPr>
        <p:sp>
          <p:nvSpPr>
            <p:cNvPr id="4" name="TextBox 4"/>
            <p:cNvSpPr txBox="1"/>
            <p:nvPr/>
          </p:nvSpPr>
          <p:spPr>
            <a:xfrm>
              <a:off x="0" y="3330801"/>
              <a:ext cx="16246092" cy="4001098"/>
            </a:xfrm>
            <a:prstGeom prst="rect">
              <a:avLst/>
            </a:prstGeom>
          </p:spPr>
          <p:txBody>
            <a:bodyPr lIns="0" tIns="0" rIns="0" bIns="0" rtlCol="0" anchor="t">
              <a:spAutoFit/>
            </a:bodyPr>
            <a:lstStyle/>
            <a:p>
              <a:pPr>
                <a:lnSpc>
                  <a:spcPts val="3920"/>
                </a:lnSpc>
                <a:spcBef>
                  <a:spcPct val="0"/>
                </a:spcBef>
              </a:pPr>
              <a:r>
                <a:rPr lang="en-US" sz="3600" u="none" dirty="0">
                  <a:solidFill>
                    <a:srgbClr val="2B2B2B"/>
                  </a:solidFill>
                  <a:latin typeface="Agrandir"/>
                </a:rPr>
                <a:t>Dataset name : </a:t>
              </a:r>
              <a:r>
                <a:rPr lang="en-US" sz="3600" b="1" dirty="0" err="1">
                  <a:latin typeface="Agrandir" panose="020B0604020202020204" charset="0"/>
                </a:rPr>
                <a:t>heart_failure_clinical_records_dataset</a:t>
              </a:r>
              <a:endParaRPr lang="en-US" sz="3600" b="1" dirty="0">
                <a:latin typeface="Agrandir" panose="020B0604020202020204" charset="0"/>
              </a:endParaRPr>
            </a:p>
            <a:p>
              <a:pPr marL="0" lvl="0" indent="0" algn="l">
                <a:lnSpc>
                  <a:spcPts val="3920"/>
                </a:lnSpc>
                <a:spcBef>
                  <a:spcPct val="0"/>
                </a:spcBef>
              </a:pPr>
              <a:r>
                <a:rPr lang="en-US" sz="3600" u="none" dirty="0">
                  <a:solidFill>
                    <a:srgbClr val="2B2B2B"/>
                  </a:solidFill>
                  <a:latin typeface="Agrandir"/>
                </a:rPr>
                <a:t>Dataset source:  Kaggle</a:t>
              </a:r>
            </a:p>
            <a:p>
              <a:pPr marL="0" lvl="0" indent="0" algn="l">
                <a:lnSpc>
                  <a:spcPts val="3920"/>
                </a:lnSpc>
                <a:spcBef>
                  <a:spcPct val="0"/>
                </a:spcBef>
              </a:pPr>
              <a:r>
                <a:rPr lang="en-US" sz="3600" dirty="0">
                  <a:solidFill>
                    <a:srgbClr val="2B2B2B"/>
                  </a:solidFill>
                  <a:latin typeface="Agrandir"/>
                </a:rPr>
                <a:t>Total rows: 299</a:t>
              </a:r>
            </a:p>
            <a:p>
              <a:pPr marL="0" lvl="0" indent="0" algn="l">
                <a:lnSpc>
                  <a:spcPts val="3920"/>
                </a:lnSpc>
                <a:spcBef>
                  <a:spcPct val="0"/>
                </a:spcBef>
              </a:pPr>
              <a:r>
                <a:rPr lang="en-US" sz="3600" u="none" dirty="0">
                  <a:solidFill>
                    <a:srgbClr val="2B2B2B"/>
                  </a:solidFill>
                  <a:latin typeface="Agrandir"/>
                </a:rPr>
                <a:t>Features: 13</a:t>
              </a:r>
            </a:p>
            <a:p>
              <a:pPr marL="0" lvl="0" indent="0" algn="l">
                <a:lnSpc>
                  <a:spcPts val="3920"/>
                </a:lnSpc>
                <a:spcBef>
                  <a:spcPct val="0"/>
                </a:spcBef>
              </a:pPr>
              <a:r>
                <a:rPr lang="en-US" sz="3600" u="none" dirty="0">
                  <a:solidFill>
                    <a:srgbClr val="2B2B2B"/>
                  </a:solidFill>
                  <a:latin typeface="Agrandir"/>
                </a:rPr>
                <a:t>Null value</a:t>
              </a:r>
              <a:r>
                <a:rPr lang="en-US" sz="3600" dirty="0">
                  <a:solidFill>
                    <a:srgbClr val="2B2B2B"/>
                  </a:solidFill>
                  <a:latin typeface="Agrandir"/>
                </a:rPr>
                <a:t>: 0</a:t>
              </a:r>
              <a:endParaRPr lang="en-US" sz="3600" u="none" dirty="0">
                <a:solidFill>
                  <a:srgbClr val="2B2B2B"/>
                </a:solidFill>
                <a:latin typeface="Agrandir"/>
              </a:endParaRPr>
            </a:p>
          </p:txBody>
        </p:sp>
        <p:sp>
          <p:nvSpPr>
            <p:cNvPr id="5" name="TextBox 5"/>
            <p:cNvSpPr txBox="1"/>
            <p:nvPr/>
          </p:nvSpPr>
          <p:spPr>
            <a:xfrm>
              <a:off x="0" y="-190500"/>
              <a:ext cx="16246092" cy="1398673"/>
            </a:xfrm>
            <a:prstGeom prst="rect">
              <a:avLst/>
            </a:prstGeom>
          </p:spPr>
          <p:txBody>
            <a:bodyPr lIns="0" tIns="0" rIns="0" bIns="0" rtlCol="0" anchor="t">
              <a:spAutoFit/>
            </a:bodyPr>
            <a:lstStyle/>
            <a:p>
              <a:pPr marL="0" lvl="0" indent="0" algn="ctr">
                <a:lnSpc>
                  <a:spcPts val="8399"/>
                </a:lnSpc>
                <a:spcBef>
                  <a:spcPct val="0"/>
                </a:spcBef>
              </a:pPr>
              <a:r>
                <a:rPr lang="en-US" sz="6999" u="none" dirty="0">
                  <a:solidFill>
                    <a:srgbClr val="2B2B2B"/>
                  </a:solidFill>
                  <a:latin typeface="Agrandir"/>
                </a:rPr>
                <a:t>Data Set</a:t>
              </a:r>
            </a:p>
          </p:txBody>
        </p:sp>
      </p:grpSp>
      <p:pic>
        <p:nvPicPr>
          <p:cNvPr id="6" name="Picture 6"/>
          <p:cNvPicPr>
            <a:picLocks noChangeAspect="1"/>
          </p:cNvPicPr>
          <p:nvPr/>
        </p:nvPicPr>
        <p:blipFill>
          <a:blip r:embed="rId4">
            <a:alphaModFix amt="25000"/>
          </a:blip>
          <a:srcRect/>
          <a:stretch>
            <a:fillRect/>
          </a:stretch>
        </p:blipFill>
        <p:spPr>
          <a:xfrm rot="-3982960">
            <a:off x="13745551" y="-3705176"/>
            <a:ext cx="5352514" cy="7410352"/>
          </a:xfrm>
          <a:prstGeom prst="rect">
            <a:avLst/>
          </a:prstGeom>
        </p:spPr>
      </p:pic>
      <p:pic>
        <p:nvPicPr>
          <p:cNvPr id="7" name="Picture 7"/>
          <p:cNvPicPr>
            <a:picLocks noChangeAspect="1"/>
          </p:cNvPicPr>
          <p:nvPr/>
        </p:nvPicPr>
        <p:blipFill>
          <a:blip r:embed="rId5">
            <a:alphaModFix amt="25000"/>
          </a:blip>
          <a:srcRect/>
          <a:stretch>
            <a:fillRect/>
          </a:stretch>
        </p:blipFill>
        <p:spPr>
          <a:xfrm rot="-1644077">
            <a:off x="16162301" y="-1063836"/>
            <a:ext cx="5468057" cy="6108036"/>
          </a:xfrm>
          <a:prstGeom prst="rect">
            <a:avLst/>
          </a:prstGeom>
        </p:spPr>
      </p:pic>
      <p:sp>
        <p:nvSpPr>
          <p:cNvPr id="8" name="Date Placeholder 7">
            <a:extLst>
              <a:ext uri="{FF2B5EF4-FFF2-40B4-BE49-F238E27FC236}">
                <a16:creationId xmlns:a16="http://schemas.microsoft.com/office/drawing/2014/main" id="{B51CE76C-1920-210C-E231-1DA100A74685}"/>
              </a:ext>
            </a:extLst>
          </p:cNvPr>
          <p:cNvSpPr>
            <a:spLocks noGrp="1"/>
          </p:cNvSpPr>
          <p:nvPr>
            <p:ph type="dt" sz="half" idx="10"/>
          </p:nvPr>
        </p:nvSpPr>
        <p:spPr/>
        <p:txBody>
          <a:bodyPr/>
          <a:lstStyle/>
          <a:p>
            <a:fld id="{D31C66BE-45A1-4B4B-B506-FD6BF6527CC6}" type="datetime1">
              <a:rPr lang="en-US" smtClean="0"/>
              <a:t>9/29/2022</a:t>
            </a:fld>
            <a:endParaRPr lang="en-US"/>
          </a:p>
        </p:txBody>
      </p:sp>
      <p:sp>
        <p:nvSpPr>
          <p:cNvPr id="9" name="Slide Number Placeholder 8">
            <a:extLst>
              <a:ext uri="{FF2B5EF4-FFF2-40B4-BE49-F238E27FC236}">
                <a16:creationId xmlns:a16="http://schemas.microsoft.com/office/drawing/2014/main" id="{F61BBA47-F057-0ACF-87B9-B5B74446A365}"/>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509</Words>
  <Application>Microsoft Office PowerPoint</Application>
  <PresentationFormat>Custom</PresentationFormat>
  <Paragraphs>158</Paragraphs>
  <Slides>13</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Calibri</vt:lpstr>
      <vt:lpstr>Poppins Medium Bold</vt:lpstr>
      <vt:lpstr>Wingdings</vt:lpstr>
      <vt:lpstr>Arial</vt:lpstr>
      <vt:lpstr>Agrandir</vt:lpstr>
      <vt:lpstr>Poppins</vt:lpstr>
      <vt:lpstr>Cooper Black</vt:lpstr>
      <vt:lpstr>Aileron Heavy Bold</vt:lpstr>
      <vt:lpstr>Comic Sans MS</vt:lpstr>
      <vt:lpstr>Agrandir Bold</vt:lpstr>
      <vt:lpstr>Aileron Regular</vt:lpstr>
      <vt:lpstr>Aileron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sourav barman</cp:lastModifiedBy>
  <cp:revision>19</cp:revision>
  <dcterms:created xsi:type="dcterms:W3CDTF">2006-08-16T00:00:00Z</dcterms:created>
  <dcterms:modified xsi:type="dcterms:W3CDTF">2022-09-29T08:36:28Z</dcterms:modified>
  <dc:identifier>DAFNkJCz0Xo</dc:identifier>
</cp:coreProperties>
</file>